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8" r:id="rId1"/>
  </p:sldMasterIdLst>
  <p:notesMasterIdLst>
    <p:notesMasterId r:id="rId41"/>
  </p:notesMasterIdLst>
  <p:handoutMasterIdLst>
    <p:handoutMasterId r:id="rId42"/>
  </p:handoutMasterIdLst>
  <p:sldIdLst>
    <p:sldId id="545" r:id="rId2"/>
    <p:sldId id="546" r:id="rId3"/>
    <p:sldId id="420" r:id="rId4"/>
    <p:sldId id="495" r:id="rId5"/>
    <p:sldId id="547" r:id="rId6"/>
    <p:sldId id="391" r:id="rId7"/>
    <p:sldId id="392" r:id="rId8"/>
    <p:sldId id="394" r:id="rId9"/>
    <p:sldId id="515" r:id="rId10"/>
    <p:sldId id="498" r:id="rId11"/>
    <p:sldId id="540" r:id="rId12"/>
    <p:sldId id="541" r:id="rId13"/>
    <p:sldId id="403" r:id="rId14"/>
    <p:sldId id="404" r:id="rId15"/>
    <p:sldId id="405" r:id="rId16"/>
    <p:sldId id="549" r:id="rId17"/>
    <p:sldId id="522" r:id="rId18"/>
    <p:sldId id="416" r:id="rId19"/>
    <p:sldId id="417" r:id="rId20"/>
    <p:sldId id="411" r:id="rId21"/>
    <p:sldId id="413" r:id="rId22"/>
    <p:sldId id="414" r:id="rId23"/>
    <p:sldId id="542" r:id="rId24"/>
    <p:sldId id="523" r:id="rId25"/>
    <p:sldId id="425" r:id="rId26"/>
    <p:sldId id="427" r:id="rId27"/>
    <p:sldId id="548" r:id="rId28"/>
    <p:sldId id="439" r:id="rId29"/>
    <p:sldId id="544" r:id="rId30"/>
    <p:sldId id="554" r:id="rId31"/>
    <p:sldId id="482" r:id="rId32"/>
    <p:sldId id="483" r:id="rId33"/>
    <p:sldId id="485" r:id="rId34"/>
    <p:sldId id="488" r:id="rId35"/>
    <p:sldId id="555" r:id="rId36"/>
    <p:sldId id="440" r:id="rId37"/>
    <p:sldId id="441" r:id="rId38"/>
    <p:sldId id="442" r:id="rId39"/>
    <p:sldId id="556" r:id="rId40"/>
  </p:sldIdLst>
  <p:sldSz cx="12192000" cy="6858000"/>
  <p:notesSz cx="6797675" cy="9926638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charset="0"/>
        <a:ea typeface="MS PGothic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charset="0"/>
        <a:ea typeface="MS PGothic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charset="0"/>
        <a:ea typeface="MS PGothic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charset="0"/>
        <a:ea typeface="MS PGothic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charset="0"/>
        <a:ea typeface="MS PGothic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Verdana" charset="0"/>
        <a:ea typeface="MS PGothic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Verdana" charset="0"/>
        <a:ea typeface="MS PGothic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Verdana" charset="0"/>
        <a:ea typeface="MS PGothic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Verdana" charset="0"/>
        <a:ea typeface="MS PGothic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31">
          <p15:clr>
            <a:srgbClr val="A4A3A4"/>
          </p15:clr>
        </p15:guide>
        <p15:guide id="2" orient="horz" pos="2568">
          <p15:clr>
            <a:srgbClr val="A4A3A4"/>
          </p15:clr>
        </p15:guide>
        <p15:guide id="3" orient="horz" pos="2772">
          <p15:clr>
            <a:srgbClr val="A4A3A4"/>
          </p15:clr>
        </p15:guide>
        <p15:guide id="4" orient="horz" pos="3113">
          <p15:clr>
            <a:srgbClr val="A4A3A4"/>
          </p15:clr>
        </p15:guide>
        <p15:guide id="5" orient="horz" pos="3543">
          <p15:clr>
            <a:srgbClr val="A4A3A4"/>
          </p15:clr>
        </p15:guide>
        <p15:guide id="6" orient="horz" pos="1389">
          <p15:clr>
            <a:srgbClr val="A4A3A4"/>
          </p15:clr>
        </p15:guide>
        <p15:guide id="7" orient="horz" pos="3861">
          <p15:clr>
            <a:srgbClr val="A4A3A4"/>
          </p15:clr>
        </p15:guide>
        <p15:guide id="8" orient="horz" pos="1774">
          <p15:clr>
            <a:srgbClr val="A4A3A4"/>
          </p15:clr>
        </p15:guide>
        <p15:guide id="9" pos="3273">
          <p15:clr>
            <a:srgbClr val="A4A3A4"/>
          </p15:clr>
        </p15:guide>
        <p15:guide id="10" pos="7559">
          <p15:clr>
            <a:srgbClr val="A4A3A4"/>
          </p15:clr>
        </p15:guide>
        <p15:guide id="11" pos="3545">
          <p15:clr>
            <a:srgbClr val="A4A3A4"/>
          </p15:clr>
        </p15:guide>
        <p15:guide id="12" pos="4793">
          <p15:clr>
            <a:srgbClr val="A4A3A4"/>
          </p15:clr>
        </p15:guide>
        <p15:guide id="13" pos="2003">
          <p15:clr>
            <a:srgbClr val="A4A3A4"/>
          </p15:clr>
        </p15:guide>
        <p15:guide id="14" pos="1663">
          <p15:clr>
            <a:srgbClr val="A4A3A4"/>
          </p15:clr>
        </p15:guide>
        <p15:guide id="15" pos="5087">
          <p15:clr>
            <a:srgbClr val="A4A3A4"/>
          </p15:clr>
        </p15:guide>
        <p15:guide id="16" pos="18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o Restano" initials="DR" lastIdx="8" clrIdx="0">
    <p:extLst>
      <p:ext uri="{19B8F6BF-5375-455C-9EA6-DF929625EA0E}">
        <p15:presenceInfo xmlns:p15="http://schemas.microsoft.com/office/powerpoint/2012/main" userId="Marco Restan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7FDD7"/>
    <a:srgbClr val="35DFAA"/>
    <a:srgbClr val="327E5F"/>
    <a:srgbClr val="FF15FF"/>
    <a:srgbClr val="FBAB18"/>
    <a:srgbClr val="E40521"/>
    <a:srgbClr val="F1666A"/>
    <a:srgbClr val="00AE9D"/>
    <a:srgbClr val="960136"/>
    <a:srgbClr val="A755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50" autoAdjust="0"/>
    <p:restoredTop sz="93325" autoAdjust="0"/>
  </p:normalViewPr>
  <p:slideViewPr>
    <p:cSldViewPr snapToGrid="0">
      <p:cViewPr varScale="1">
        <p:scale>
          <a:sx n="86" d="100"/>
          <a:sy n="86" d="100"/>
        </p:scale>
        <p:origin x="636" y="115"/>
      </p:cViewPr>
      <p:guideLst>
        <p:guide orient="horz" pos="731"/>
        <p:guide orient="horz" pos="2568"/>
        <p:guide orient="horz" pos="2772"/>
        <p:guide orient="horz" pos="3113"/>
        <p:guide orient="horz" pos="3543"/>
        <p:guide orient="horz" pos="1389"/>
        <p:guide orient="horz" pos="3861"/>
        <p:guide orient="horz" pos="1774"/>
        <p:guide pos="3273"/>
        <p:guide pos="7559"/>
        <p:guide pos="3545"/>
        <p:guide pos="4793"/>
        <p:guide pos="2003"/>
        <p:guide pos="1663"/>
        <p:guide pos="5087"/>
        <p:guide pos="18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37195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VALUE</c:v>
                </c:pt>
              </c:strCache>
            </c:strRef>
          </c:tx>
          <c:spPr>
            <a:ln>
              <a:noFill/>
            </a:ln>
            <a:effectLst/>
            <a:scene3d>
              <a:camera prst="orthographicFront"/>
              <a:lightRig rig="threePt" dir="t"/>
            </a:scene3d>
            <a:sp3d prstMaterial="matte"/>
          </c:spPr>
          <c:explosion val="5"/>
          <c:dPt>
            <c:idx val="0"/>
            <c:bubble3D val="0"/>
            <c:spPr>
              <a:solidFill>
                <a:srgbClr val="76C8AE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1-B559-446C-B5E2-BF64F6141BA7}"/>
              </c:ext>
            </c:extLst>
          </c:dPt>
          <c:dPt>
            <c:idx val="1"/>
            <c:bubble3D val="0"/>
            <c:spPr>
              <a:solidFill>
                <a:srgbClr val="00AE9D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3-B559-446C-B5E2-BF64F6141BA7}"/>
              </c:ext>
            </c:extLst>
          </c:dPt>
          <c:dPt>
            <c:idx val="2"/>
            <c:bubble3D val="0"/>
            <c:spPr>
              <a:solidFill>
                <a:srgbClr val="008E7A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5-B559-446C-B5E2-BF64F6141BA7}"/>
              </c:ext>
            </c:extLst>
          </c:dPt>
          <c:dPt>
            <c:idx val="3"/>
            <c:bubble3D val="0"/>
            <c:spPr>
              <a:solidFill>
                <a:srgbClr val="006762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7-B559-446C-B5E2-BF64F6141BA7}"/>
              </c:ext>
            </c:extLst>
          </c:dPt>
          <c:dPt>
            <c:idx val="4"/>
            <c:bubble3D val="0"/>
            <c:spPr>
              <a:solidFill>
                <a:srgbClr val="FFCC4E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9-B559-446C-B5E2-BF64F6141BA7}"/>
              </c:ext>
            </c:extLst>
          </c:dPt>
          <c:dPt>
            <c:idx val="5"/>
            <c:bubble3D val="0"/>
            <c:spPr>
              <a:solidFill>
                <a:srgbClr val="FBAB18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B-B559-446C-B5E2-BF64F6141BA7}"/>
              </c:ext>
            </c:extLst>
          </c:dPt>
          <c:dPt>
            <c:idx val="6"/>
            <c:bubble3D val="0"/>
            <c:spPr>
              <a:solidFill>
                <a:srgbClr val="F47920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D-B559-446C-B5E2-BF64F6141BA7}"/>
              </c:ext>
            </c:extLst>
          </c:dPt>
          <c:dPt>
            <c:idx val="7"/>
            <c:bubble3D val="0"/>
            <c:spPr>
              <a:solidFill>
                <a:srgbClr val="A75534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F-B559-446C-B5E2-BF64F6141BA7}"/>
              </c:ext>
            </c:extLst>
          </c:dPt>
          <c:dPt>
            <c:idx val="8"/>
            <c:bubble3D val="0"/>
            <c:spPr>
              <a:solidFill>
                <a:srgbClr val="F1666A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1-B559-446C-B5E2-BF64F6141BA7}"/>
              </c:ext>
            </c:extLst>
          </c:dPt>
          <c:dPt>
            <c:idx val="9"/>
            <c:bubble3D val="0"/>
            <c:spPr>
              <a:solidFill>
                <a:srgbClr val="ED1B2F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3-B559-446C-B5E2-BF64F6141BA7}"/>
              </c:ext>
            </c:extLst>
          </c:dPt>
          <c:dPt>
            <c:idx val="10"/>
            <c:bubble3D val="0"/>
            <c:spPr>
              <a:solidFill>
                <a:srgbClr val="CF1D39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5-B559-446C-B5E2-BF64F6141BA7}"/>
              </c:ext>
            </c:extLst>
          </c:dPt>
          <c:dPt>
            <c:idx val="11"/>
            <c:bubble3D val="0"/>
            <c:spPr>
              <a:solidFill>
                <a:srgbClr val="960136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7-B559-446C-B5E2-BF64F6141BA7}"/>
              </c:ext>
            </c:extLst>
          </c:dPt>
          <c:dPt>
            <c:idx val="12"/>
            <c:bubble3D val="0"/>
            <c:spPr>
              <a:solidFill>
                <a:srgbClr val="6DCFF6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9-B559-446C-B5E2-BF64F6141BA7}"/>
              </c:ext>
            </c:extLst>
          </c:dPt>
          <c:dPt>
            <c:idx val="13"/>
            <c:bubble3D val="0"/>
            <c:spPr>
              <a:solidFill>
                <a:srgbClr val="009BDB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B-B559-446C-B5E2-BF64F6141BA7}"/>
              </c:ext>
            </c:extLst>
          </c:dPt>
          <c:dPt>
            <c:idx val="14"/>
            <c:bubble3D val="0"/>
            <c:spPr>
              <a:solidFill>
                <a:srgbClr val="00619E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D-B559-446C-B5E2-BF64F6141BA7}"/>
              </c:ext>
            </c:extLst>
          </c:dPt>
          <c:dPt>
            <c:idx val="15"/>
            <c:bubble3D val="0"/>
            <c:spPr>
              <a:solidFill>
                <a:srgbClr val="1E3378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F-B559-446C-B5E2-BF64F6141BA7}"/>
              </c:ext>
            </c:extLst>
          </c:dPt>
          <c:dPt>
            <c:idx val="16"/>
            <c:bubble3D val="0"/>
            <c:spPr>
              <a:solidFill>
                <a:srgbClr val="76C8AE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21-B559-446C-B5E2-BF64F6141BA7}"/>
              </c:ext>
            </c:extLst>
          </c:dPt>
          <c:dPt>
            <c:idx val="17"/>
            <c:bubble3D val="0"/>
            <c:spPr>
              <a:solidFill>
                <a:srgbClr val="00AE9D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23-B559-446C-B5E2-BF64F6141BA7}"/>
              </c:ext>
            </c:extLst>
          </c:dPt>
          <c:dPt>
            <c:idx val="18"/>
            <c:bubble3D val="0"/>
            <c:spPr>
              <a:solidFill>
                <a:srgbClr val="008E7A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25-B559-446C-B5E2-BF64F6141BA7}"/>
              </c:ext>
            </c:extLst>
          </c:dPt>
          <c:dPt>
            <c:idx val="19"/>
            <c:bubble3D val="0"/>
            <c:spPr>
              <a:solidFill>
                <a:srgbClr val="006762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27-B559-446C-B5E2-BF64F6141BA7}"/>
              </c:ext>
            </c:extLst>
          </c:dPt>
          <c:dPt>
            <c:idx val="20"/>
            <c:bubble3D val="0"/>
            <c:spPr>
              <a:solidFill>
                <a:srgbClr val="FFCC4E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29-B559-446C-B5E2-BF64F6141BA7}"/>
              </c:ext>
            </c:extLst>
          </c:dPt>
          <c:dPt>
            <c:idx val="21"/>
            <c:bubble3D val="0"/>
            <c:spPr>
              <a:solidFill>
                <a:srgbClr val="FFDE00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2B-B559-446C-B5E2-BF64F6141BA7}"/>
              </c:ext>
            </c:extLst>
          </c:dPt>
          <c:dPt>
            <c:idx val="22"/>
            <c:bubble3D val="0"/>
            <c:spPr>
              <a:solidFill>
                <a:srgbClr val="F47920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2D-B559-446C-B5E2-BF64F6141BA7}"/>
              </c:ext>
            </c:extLst>
          </c:dPt>
          <c:dPt>
            <c:idx val="23"/>
            <c:bubble3D val="0"/>
            <c:spPr>
              <a:solidFill>
                <a:srgbClr val="A75534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2F-B559-446C-B5E2-BF64F6141BA7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B559-446C-B5E2-BF64F6141BA7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B559-446C-B5E2-BF64F6141BA7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B559-446C-B5E2-BF64F6141BA7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B559-446C-B5E2-BF64F6141BA7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B559-446C-B5E2-BF64F6141BA7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B559-446C-B5E2-BF64F6141BA7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D-B559-446C-B5E2-BF64F6141BA7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F-B559-446C-B5E2-BF64F6141BA7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1-B559-446C-B5E2-BF64F6141BA7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3-B559-446C-B5E2-BF64F6141BA7}"/>
                </c:ext>
              </c:extLst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5-B559-446C-B5E2-BF64F6141BA7}"/>
                </c:ext>
              </c:extLst>
            </c:dLbl>
            <c:dLbl>
              <c:idx val="1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7-B559-446C-B5E2-BF64F6141BA7}"/>
                </c:ext>
              </c:extLst>
            </c:dLbl>
            <c:dLbl>
              <c:idx val="1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9-B559-446C-B5E2-BF64F6141BA7}"/>
                </c:ext>
              </c:extLst>
            </c:dLbl>
            <c:dLbl>
              <c:idx val="1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B-B559-446C-B5E2-BF64F6141BA7}"/>
                </c:ext>
              </c:extLst>
            </c:dLbl>
            <c:dLbl>
              <c:idx val="1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D-B559-446C-B5E2-BF64F6141BA7}"/>
                </c:ext>
              </c:extLst>
            </c:dLbl>
            <c:dLbl>
              <c:idx val="1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F-B559-446C-B5E2-BF64F6141BA7}"/>
                </c:ext>
              </c:extLst>
            </c:dLbl>
            <c:dLbl>
              <c:idx val="1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1-B559-446C-B5E2-BF64F6141BA7}"/>
                </c:ext>
              </c:extLst>
            </c:dLbl>
            <c:dLbl>
              <c:idx val="1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3-B559-446C-B5E2-BF64F6141BA7}"/>
                </c:ext>
              </c:extLst>
            </c:dLbl>
            <c:dLbl>
              <c:idx val="1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5-B559-446C-B5E2-BF64F6141BA7}"/>
                </c:ext>
              </c:extLst>
            </c:dLbl>
            <c:dLbl>
              <c:idx val="1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7-B559-446C-B5E2-BF64F6141BA7}"/>
                </c:ext>
              </c:extLst>
            </c:dLbl>
            <c:dLbl>
              <c:idx val="2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9-B559-446C-B5E2-BF64F6141BA7}"/>
                </c:ext>
              </c:extLst>
            </c:dLbl>
            <c:dLbl>
              <c:idx val="2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B-B559-446C-B5E2-BF64F6141BA7}"/>
                </c:ext>
              </c:extLst>
            </c:dLbl>
            <c:dLbl>
              <c:idx val="2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D-B559-446C-B5E2-BF64F6141BA7}"/>
                </c:ext>
              </c:extLst>
            </c:dLbl>
            <c:dLbl>
              <c:idx val="2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F-B559-446C-B5E2-BF64F6141BA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spc="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1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Sheet1!$A$2:$A$25</c:f>
              <c:strCache>
                <c:ptCount val="24"/>
                <c:pt idx="0">
                  <c:v>1st Entry</c:v>
                </c:pt>
                <c:pt idx="1">
                  <c:v>2nd Entry</c:v>
                </c:pt>
                <c:pt idx="2">
                  <c:v>3rd Entry</c:v>
                </c:pt>
                <c:pt idx="3">
                  <c:v>4th Entry</c:v>
                </c:pt>
                <c:pt idx="4">
                  <c:v>5th Entry</c:v>
                </c:pt>
                <c:pt idx="5">
                  <c:v>6th Entry</c:v>
                </c:pt>
                <c:pt idx="6">
                  <c:v>7th Entry</c:v>
                </c:pt>
                <c:pt idx="7">
                  <c:v>8th Entry</c:v>
                </c:pt>
                <c:pt idx="8">
                  <c:v>9th Entry</c:v>
                </c:pt>
                <c:pt idx="9">
                  <c:v>10th Entry</c:v>
                </c:pt>
                <c:pt idx="10">
                  <c:v>11th Entry</c:v>
                </c:pt>
                <c:pt idx="11">
                  <c:v>12th Entry</c:v>
                </c:pt>
                <c:pt idx="12">
                  <c:v>13th Entry</c:v>
                </c:pt>
                <c:pt idx="13">
                  <c:v>14th Entry</c:v>
                </c:pt>
                <c:pt idx="14">
                  <c:v>15th Entry</c:v>
                </c:pt>
                <c:pt idx="15">
                  <c:v>16th Entry</c:v>
                </c:pt>
                <c:pt idx="16">
                  <c:v>17th Entry</c:v>
                </c:pt>
                <c:pt idx="17">
                  <c:v>18th Entry</c:v>
                </c:pt>
                <c:pt idx="18">
                  <c:v>19th Entry</c:v>
                </c:pt>
                <c:pt idx="19">
                  <c:v>20th Entry</c:v>
                </c:pt>
                <c:pt idx="20">
                  <c:v>21th Entry</c:v>
                </c:pt>
                <c:pt idx="21">
                  <c:v>22th Entry</c:v>
                </c:pt>
                <c:pt idx="22">
                  <c:v>23th Entry</c:v>
                </c:pt>
                <c:pt idx="23">
                  <c:v>24th Entry</c:v>
                </c:pt>
              </c:strCache>
            </c:str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  <c:pt idx="10">
                  <c:v>10</c:v>
                </c:pt>
                <c:pt idx="11">
                  <c:v>10</c:v>
                </c:pt>
                <c:pt idx="12">
                  <c:v>10</c:v>
                </c:pt>
                <c:pt idx="13">
                  <c:v>10</c:v>
                </c:pt>
                <c:pt idx="14">
                  <c:v>10</c:v>
                </c:pt>
                <c:pt idx="15">
                  <c:v>10</c:v>
                </c:pt>
                <c:pt idx="16">
                  <c:v>10</c:v>
                </c:pt>
                <c:pt idx="17">
                  <c:v>10</c:v>
                </c:pt>
                <c:pt idx="18">
                  <c:v>10</c:v>
                </c:pt>
                <c:pt idx="19">
                  <c:v>10</c:v>
                </c:pt>
                <c:pt idx="20">
                  <c:v>10</c:v>
                </c:pt>
                <c:pt idx="21">
                  <c:v>10</c:v>
                </c:pt>
                <c:pt idx="22">
                  <c:v>10</c:v>
                </c:pt>
                <c:pt idx="2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0-B559-446C-B5E2-BF64F6141BA7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0"/>
    </c:view3D>
    <c:floor>
      <c:thickness val="0"/>
      <c:spPr>
        <a:solidFill>
          <a:schemeClr val="accent1">
            <a:alpha val="30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VALUE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rgbClr val="76C8AE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F475-4A4E-AC8B-93A685727B65}"/>
              </c:ext>
            </c:extLst>
          </c:dPt>
          <c:dPt>
            <c:idx val="1"/>
            <c:invertIfNegative val="0"/>
            <c:bubble3D val="0"/>
            <c:spPr>
              <a:solidFill>
                <a:srgbClr val="00AE9D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F475-4A4E-AC8B-93A685727B65}"/>
              </c:ext>
            </c:extLst>
          </c:dPt>
          <c:dPt>
            <c:idx val="2"/>
            <c:invertIfNegative val="0"/>
            <c:bubble3D val="0"/>
            <c:spPr>
              <a:solidFill>
                <a:srgbClr val="008E7A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F475-4A4E-AC8B-93A685727B65}"/>
              </c:ext>
            </c:extLst>
          </c:dPt>
          <c:dPt>
            <c:idx val="3"/>
            <c:invertIfNegative val="0"/>
            <c:bubble3D val="0"/>
            <c:spPr>
              <a:solidFill>
                <a:srgbClr val="006762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F475-4A4E-AC8B-93A685727B65}"/>
              </c:ext>
            </c:extLst>
          </c:dPt>
          <c:dPt>
            <c:idx val="4"/>
            <c:invertIfNegative val="0"/>
            <c:bubble3D val="0"/>
            <c:spPr>
              <a:solidFill>
                <a:srgbClr val="FFCC4E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9-F475-4A4E-AC8B-93A685727B65}"/>
              </c:ext>
            </c:extLst>
          </c:dPt>
          <c:dPt>
            <c:idx val="5"/>
            <c:invertIfNegative val="0"/>
            <c:bubble3D val="0"/>
            <c:spPr>
              <a:solidFill>
                <a:srgbClr val="FBAB18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B-F475-4A4E-AC8B-93A685727B65}"/>
              </c:ext>
            </c:extLst>
          </c:dPt>
          <c:dPt>
            <c:idx val="6"/>
            <c:invertIfNegative val="0"/>
            <c:bubble3D val="0"/>
            <c:spPr>
              <a:solidFill>
                <a:srgbClr val="F4792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D-F475-4A4E-AC8B-93A685727B65}"/>
              </c:ext>
            </c:extLst>
          </c:dPt>
          <c:dPt>
            <c:idx val="7"/>
            <c:invertIfNegative val="0"/>
            <c:bubble3D val="0"/>
            <c:spPr>
              <a:solidFill>
                <a:srgbClr val="A75534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F-F475-4A4E-AC8B-93A685727B65}"/>
              </c:ext>
            </c:extLst>
          </c:dPt>
          <c:dPt>
            <c:idx val="8"/>
            <c:invertIfNegative val="0"/>
            <c:bubble3D val="0"/>
            <c:spPr>
              <a:solidFill>
                <a:srgbClr val="F1666A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1-F475-4A4E-AC8B-93A685727B65}"/>
              </c:ext>
            </c:extLst>
          </c:dPt>
          <c:dPt>
            <c:idx val="9"/>
            <c:invertIfNegative val="0"/>
            <c:bubble3D val="0"/>
            <c:spPr>
              <a:solidFill>
                <a:srgbClr val="ED1B2F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3-F475-4A4E-AC8B-93A685727B65}"/>
              </c:ext>
            </c:extLst>
          </c:dPt>
          <c:dPt>
            <c:idx val="10"/>
            <c:invertIfNegative val="0"/>
            <c:bubble3D val="0"/>
            <c:spPr>
              <a:solidFill>
                <a:srgbClr val="CF1D39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5-F475-4A4E-AC8B-93A685727B65}"/>
              </c:ext>
            </c:extLst>
          </c:dPt>
          <c:dPt>
            <c:idx val="11"/>
            <c:invertIfNegative val="0"/>
            <c:bubble3D val="0"/>
            <c:spPr>
              <a:solidFill>
                <a:srgbClr val="960136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7-F475-4A4E-AC8B-93A685727B65}"/>
              </c:ext>
            </c:extLst>
          </c:dPt>
          <c:dPt>
            <c:idx val="12"/>
            <c:invertIfNegative val="0"/>
            <c:bubble3D val="0"/>
            <c:spPr>
              <a:solidFill>
                <a:srgbClr val="6DCFF6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9-F475-4A4E-AC8B-93A685727B65}"/>
              </c:ext>
            </c:extLst>
          </c:dPt>
          <c:dPt>
            <c:idx val="13"/>
            <c:invertIfNegative val="0"/>
            <c:bubble3D val="0"/>
            <c:spPr>
              <a:solidFill>
                <a:srgbClr val="009BDB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B-F475-4A4E-AC8B-93A685727B65}"/>
              </c:ext>
            </c:extLst>
          </c:dPt>
          <c:dPt>
            <c:idx val="14"/>
            <c:invertIfNegative val="0"/>
            <c:bubble3D val="0"/>
            <c:spPr>
              <a:solidFill>
                <a:srgbClr val="00619E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D-F475-4A4E-AC8B-93A685727B65}"/>
              </c:ext>
            </c:extLst>
          </c:dPt>
          <c:dPt>
            <c:idx val="15"/>
            <c:invertIfNegative val="0"/>
            <c:bubble3D val="0"/>
            <c:spPr>
              <a:solidFill>
                <a:srgbClr val="1E3378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F-F475-4A4E-AC8B-93A685727B65}"/>
              </c:ext>
            </c:extLst>
          </c:dPt>
          <c:dPt>
            <c:idx val="16"/>
            <c:invertIfNegative val="0"/>
            <c:bubble3D val="0"/>
            <c:spPr>
              <a:solidFill>
                <a:srgbClr val="76C8AE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1-F475-4A4E-AC8B-93A685727B65}"/>
              </c:ext>
            </c:extLst>
          </c:dPt>
          <c:dPt>
            <c:idx val="17"/>
            <c:invertIfNegative val="0"/>
            <c:bubble3D val="0"/>
            <c:spPr>
              <a:solidFill>
                <a:srgbClr val="00AE9D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3-F475-4A4E-AC8B-93A685727B65}"/>
              </c:ext>
            </c:extLst>
          </c:dPt>
          <c:dPt>
            <c:idx val="18"/>
            <c:invertIfNegative val="0"/>
            <c:bubble3D val="0"/>
            <c:spPr>
              <a:solidFill>
                <a:srgbClr val="008E7A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5-F475-4A4E-AC8B-93A685727B65}"/>
              </c:ext>
            </c:extLst>
          </c:dPt>
          <c:dPt>
            <c:idx val="19"/>
            <c:invertIfNegative val="0"/>
            <c:bubble3D val="0"/>
            <c:spPr>
              <a:solidFill>
                <a:srgbClr val="006762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7-F475-4A4E-AC8B-93A685727B65}"/>
              </c:ext>
            </c:extLst>
          </c:dPt>
          <c:dPt>
            <c:idx val="20"/>
            <c:invertIfNegative val="0"/>
            <c:bubble3D val="0"/>
            <c:spPr>
              <a:solidFill>
                <a:srgbClr val="FFCC4E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9-F475-4A4E-AC8B-93A685727B65}"/>
              </c:ext>
            </c:extLst>
          </c:dPt>
          <c:dPt>
            <c:idx val="21"/>
            <c:invertIfNegative val="0"/>
            <c:bubble3D val="0"/>
            <c:spPr>
              <a:solidFill>
                <a:srgbClr val="FBAB18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B-F475-4A4E-AC8B-93A685727B65}"/>
              </c:ext>
            </c:extLst>
          </c:dPt>
          <c:dPt>
            <c:idx val="22"/>
            <c:invertIfNegative val="0"/>
            <c:bubble3D val="0"/>
            <c:spPr>
              <a:solidFill>
                <a:srgbClr val="F4792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D-F475-4A4E-AC8B-93A685727B65}"/>
              </c:ext>
            </c:extLst>
          </c:dPt>
          <c:dPt>
            <c:idx val="23"/>
            <c:invertIfNegative val="0"/>
            <c:bubble3D val="0"/>
            <c:spPr>
              <a:solidFill>
                <a:srgbClr val="A75534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F-F475-4A4E-AC8B-93A685727B65}"/>
              </c:ext>
            </c:extLst>
          </c:dPt>
          <c:cat>
            <c:strRef>
              <c:f>Sheet1!$A$2:$A$25</c:f>
              <c:strCache>
                <c:ptCount val="24"/>
                <c:pt idx="0">
                  <c:v>1st Entry</c:v>
                </c:pt>
                <c:pt idx="1">
                  <c:v>2nd Entry</c:v>
                </c:pt>
                <c:pt idx="2">
                  <c:v>3rd Entry</c:v>
                </c:pt>
                <c:pt idx="3">
                  <c:v>4th Entry</c:v>
                </c:pt>
                <c:pt idx="4">
                  <c:v>5th Entry</c:v>
                </c:pt>
                <c:pt idx="5">
                  <c:v>6th Entry</c:v>
                </c:pt>
                <c:pt idx="6">
                  <c:v>7th Entry</c:v>
                </c:pt>
                <c:pt idx="7">
                  <c:v>8th Entry</c:v>
                </c:pt>
                <c:pt idx="8">
                  <c:v>9th Entry</c:v>
                </c:pt>
                <c:pt idx="9">
                  <c:v>10th Entry</c:v>
                </c:pt>
                <c:pt idx="10">
                  <c:v>11th Entry</c:v>
                </c:pt>
                <c:pt idx="11">
                  <c:v>12th Entry</c:v>
                </c:pt>
                <c:pt idx="12">
                  <c:v>13th Entry</c:v>
                </c:pt>
                <c:pt idx="13">
                  <c:v>14th Entry</c:v>
                </c:pt>
                <c:pt idx="14">
                  <c:v>15th Entry</c:v>
                </c:pt>
                <c:pt idx="15">
                  <c:v>16th Entry</c:v>
                </c:pt>
                <c:pt idx="16">
                  <c:v>17th Entry</c:v>
                </c:pt>
                <c:pt idx="17">
                  <c:v>18th Entry</c:v>
                </c:pt>
                <c:pt idx="18">
                  <c:v>19th Entry</c:v>
                </c:pt>
                <c:pt idx="19">
                  <c:v>20th Entry</c:v>
                </c:pt>
                <c:pt idx="20">
                  <c:v>21th Entry</c:v>
                </c:pt>
                <c:pt idx="21">
                  <c:v>22th Entry</c:v>
                </c:pt>
                <c:pt idx="22">
                  <c:v>23th Entry</c:v>
                </c:pt>
                <c:pt idx="23">
                  <c:v>24th Entry</c:v>
                </c:pt>
              </c:strCache>
            </c:str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  <c:pt idx="10">
                  <c:v>10</c:v>
                </c:pt>
                <c:pt idx="11">
                  <c:v>10</c:v>
                </c:pt>
                <c:pt idx="12">
                  <c:v>10</c:v>
                </c:pt>
                <c:pt idx="13">
                  <c:v>10</c:v>
                </c:pt>
                <c:pt idx="14">
                  <c:v>10</c:v>
                </c:pt>
                <c:pt idx="15">
                  <c:v>10</c:v>
                </c:pt>
                <c:pt idx="16">
                  <c:v>10</c:v>
                </c:pt>
                <c:pt idx="17">
                  <c:v>10</c:v>
                </c:pt>
                <c:pt idx="18">
                  <c:v>10</c:v>
                </c:pt>
                <c:pt idx="19">
                  <c:v>10</c:v>
                </c:pt>
                <c:pt idx="20">
                  <c:v>10</c:v>
                </c:pt>
                <c:pt idx="21">
                  <c:v>10</c:v>
                </c:pt>
                <c:pt idx="22">
                  <c:v>10</c:v>
                </c:pt>
                <c:pt idx="2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0-F475-4A4E-AC8B-93A685727B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0"/>
        <c:gapDepth val="10"/>
        <c:shape val="box"/>
        <c:axId val="925139920"/>
        <c:axId val="925141552"/>
        <c:axId val="0"/>
      </c:bar3DChart>
      <c:catAx>
        <c:axId val="9251399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spc="15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5141552"/>
        <c:crosses val="autoZero"/>
        <c:auto val="1"/>
        <c:lblAlgn val="ctr"/>
        <c:lblOffset val="100"/>
        <c:noMultiLvlLbl val="0"/>
      </c:catAx>
      <c:valAx>
        <c:axId val="925141552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51399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5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defRPr sz="1197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1197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lumMod val="20000"/>
          <a:lumOff val="8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lumMod val="20000"/>
          <a:lumOff val="80000"/>
        </a:schemeClr>
      </a:solidFill>
      <a:sp3d/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>
      <cs:styleClr val="0"/>
    </cs:fillRef>
    <cs:effectRef idx="0"/>
    <cs:fontRef idx="minor">
      <a:schemeClr val="dk1"/>
    </cs:fontRef>
    <cs:spPr>
      <a:solidFill>
        <a:schemeClr val="phClr">
          <a:alpha val="30000"/>
        </a:schemeClr>
      </a:solidFill>
      <a:sp3d/>
    </cs:spPr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lumMod val="60000"/>
            <a:lumOff val="40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lumMod val="50000"/>
            <a:lumOff val="5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404" tIns="44702" rIns="89404" bIns="44702" numCol="1" anchor="t" anchorCtr="0" compatLnSpc="1">
            <a:prstTxWarp prst="textNoShape">
              <a:avLst/>
            </a:prstTxWarp>
          </a:bodyPr>
          <a:lstStyle>
            <a:lvl1pPr defTabSz="892175" eaLnBrk="1" hangingPunct="1">
              <a:defRPr sz="1100">
                <a:latin typeface="Arial" charset="0"/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287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404" tIns="44702" rIns="89404" bIns="44702" numCol="1" anchor="t" anchorCtr="0" compatLnSpc="1">
            <a:prstTxWarp prst="textNoShape">
              <a:avLst/>
            </a:prstTxWarp>
          </a:bodyPr>
          <a:lstStyle>
            <a:lvl1pPr algn="r" defTabSz="892175" eaLnBrk="1" hangingPunct="1">
              <a:defRPr sz="1100">
                <a:latin typeface="Arial" charset="0"/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287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404" tIns="44702" rIns="89404" bIns="44702" numCol="1" anchor="b" anchorCtr="0" compatLnSpc="1">
            <a:prstTxWarp prst="textNoShape">
              <a:avLst/>
            </a:prstTxWarp>
          </a:bodyPr>
          <a:lstStyle>
            <a:lvl1pPr defTabSz="892175" eaLnBrk="1" hangingPunct="1">
              <a:defRPr sz="1100">
                <a:latin typeface="Arial" charset="0"/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287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404" tIns="44702" rIns="89404" bIns="44702" numCol="1" anchor="b" anchorCtr="0" compatLnSpc="1">
            <a:prstTxWarp prst="textNoShape">
              <a:avLst/>
            </a:prstTxWarp>
          </a:bodyPr>
          <a:lstStyle>
            <a:lvl1pPr algn="r" defTabSz="892175" eaLnBrk="1" hangingPunct="1">
              <a:defRPr sz="1100">
                <a:latin typeface="Arial" charset="0"/>
                <a:ea typeface="MS PGothic" charset="-128"/>
              </a:defRPr>
            </a:lvl1pPr>
          </a:lstStyle>
          <a:p>
            <a:pPr>
              <a:defRPr/>
            </a:pPr>
            <a:fld id="{81911F50-FE0F-5946-AE7F-DB68643ECA25}" type="slidenum">
              <a:rPr lang="it-IT" altLang="x-none"/>
              <a:pPr>
                <a:defRPr/>
              </a:pPr>
              <a:t>‹#›</a:t>
            </a:fld>
            <a:endParaRPr lang="it-IT" altLang="x-none"/>
          </a:p>
        </p:txBody>
      </p:sp>
    </p:spTree>
    <p:extLst>
      <p:ext uri="{BB962C8B-B14F-4D97-AF65-F5344CB8AC3E}">
        <p14:creationId xmlns:p14="http://schemas.microsoft.com/office/powerpoint/2010/main" val="25485214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7825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155" tIns="43077" rIns="86155" bIns="43077" numCol="1" anchor="t" anchorCtr="0" compatLnSpc="1">
            <a:prstTxWarp prst="textNoShape">
              <a:avLst/>
            </a:prstTxWarp>
          </a:bodyPr>
          <a:lstStyle>
            <a:lvl1pPr defTabSz="862013" eaLnBrk="1" hangingPunct="1">
              <a:defRPr sz="1100">
                <a:latin typeface="Arial" charset="0"/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67150" y="0"/>
            <a:ext cx="2917825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155" tIns="43077" rIns="86155" bIns="43077" numCol="1" anchor="t" anchorCtr="0" compatLnSpc="1">
            <a:prstTxWarp prst="textNoShape">
              <a:avLst/>
            </a:prstTxWarp>
          </a:bodyPr>
          <a:lstStyle>
            <a:lvl1pPr algn="r" defTabSz="862013" eaLnBrk="1" hangingPunct="1">
              <a:defRPr sz="1100">
                <a:latin typeface="Arial" charset="0"/>
                <a:ea typeface="MS PGothic" charset="-128"/>
              </a:defRPr>
            </a:lvl1pPr>
          </a:lstStyle>
          <a:p>
            <a:pPr>
              <a:defRPr/>
            </a:pPr>
            <a:fld id="{FB6B53B6-A490-BA4E-929A-F40726DD482A}" type="datetimeFigureOut">
              <a:rPr lang="en-US" altLang="x-none"/>
              <a:pPr>
                <a:defRPr/>
              </a:pPr>
              <a:t>2/3/2020</a:t>
            </a:fld>
            <a:endParaRPr lang="en-US" altLang="x-none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44463" y="739775"/>
            <a:ext cx="6569075" cy="36957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83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76300" y="4730750"/>
            <a:ext cx="5033963" cy="443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155" tIns="43077" rIns="86155" bIns="430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583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59913"/>
            <a:ext cx="2917825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155" tIns="43077" rIns="86155" bIns="43077" numCol="1" anchor="b" anchorCtr="0" compatLnSpc="1">
            <a:prstTxWarp prst="textNoShape">
              <a:avLst/>
            </a:prstTxWarp>
          </a:bodyPr>
          <a:lstStyle>
            <a:lvl1pPr defTabSz="862013" eaLnBrk="1" hangingPunct="1">
              <a:defRPr sz="1100">
                <a:latin typeface="Arial" charset="0"/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67150" y="9459913"/>
            <a:ext cx="2917825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155" tIns="43077" rIns="86155" bIns="43077" numCol="1" anchor="b" anchorCtr="0" compatLnSpc="1">
            <a:prstTxWarp prst="textNoShape">
              <a:avLst/>
            </a:prstTxWarp>
          </a:bodyPr>
          <a:lstStyle>
            <a:lvl1pPr algn="r" defTabSz="862013" eaLnBrk="1" hangingPunct="1">
              <a:defRPr sz="1100">
                <a:latin typeface="Arial" charset="0"/>
                <a:ea typeface="MS PGothic" charset="-128"/>
              </a:defRPr>
            </a:lvl1pPr>
          </a:lstStyle>
          <a:p>
            <a:pPr>
              <a:defRPr/>
            </a:pPr>
            <a:fld id="{B1C1B1E2-4475-074F-89EB-5387F18A9490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799129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C1B1E2-4475-074F-89EB-5387F18A9490}" type="slidenum">
              <a:rPr lang="en-US" altLang="x-none" smtClean="0"/>
              <a:pPr>
                <a:defRPr/>
              </a:pPr>
              <a:t>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50228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C1B1E2-4475-074F-89EB-5387F18A9490}" type="slidenum">
              <a:rPr lang="en-US" altLang="x-none" smtClean="0"/>
              <a:pPr>
                <a:defRPr/>
              </a:pPr>
              <a:t>20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85000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C1B1E2-4475-074F-89EB-5387F18A9490}" type="slidenum">
              <a:rPr lang="en-US" altLang="x-none" smtClean="0"/>
              <a:pPr>
                <a:defRPr/>
              </a:pPr>
              <a:t>21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30057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C1B1E2-4475-074F-89EB-5387F18A9490}" type="slidenum">
              <a:rPr lang="en-US" altLang="x-none" smtClean="0"/>
              <a:pPr>
                <a:defRPr/>
              </a:pPr>
              <a:t>22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400520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C1B1E2-4475-074F-89EB-5387F18A9490}" type="slidenum">
              <a:rPr lang="en-US" altLang="x-none" smtClean="0"/>
              <a:pPr>
                <a:defRPr/>
              </a:pPr>
              <a:t>23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9511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C1B1E2-4475-074F-89EB-5387F18A9490}" type="slidenum">
              <a:rPr lang="en-US" altLang="x-none" smtClean="0"/>
              <a:pPr>
                <a:defRPr/>
              </a:pPr>
              <a:t>25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592674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C1B1E2-4475-074F-89EB-5387F18A9490}" type="slidenum">
              <a:rPr lang="en-US" altLang="x-none" smtClean="0"/>
              <a:pPr>
                <a:defRPr/>
              </a:pPr>
              <a:t>26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907402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C1B1E2-4475-074F-89EB-5387F18A9490}" type="slidenum">
              <a:rPr lang="en-US" altLang="x-none" smtClean="0"/>
              <a:pPr>
                <a:defRPr/>
              </a:pPr>
              <a:t>27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3677438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C1B1E2-4475-074F-89EB-5387F18A9490}" type="slidenum">
              <a:rPr lang="en-US" altLang="x-none" smtClean="0"/>
              <a:pPr>
                <a:defRPr/>
              </a:pPr>
              <a:t>28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24701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C1B1E2-4475-074F-89EB-5387F18A9490}" type="slidenum">
              <a:rPr lang="en-US" altLang="x-none" smtClean="0"/>
              <a:pPr>
                <a:defRPr/>
              </a:pPr>
              <a:t>29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4181213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C1B1E2-4475-074F-89EB-5387F18A9490}" type="slidenum">
              <a:rPr lang="en-US" altLang="x-none" smtClean="0"/>
              <a:pPr>
                <a:defRPr/>
              </a:pPr>
              <a:t>31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26824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C1B1E2-4475-074F-89EB-5387F18A9490}" type="slidenum">
              <a:rPr lang="en-US" altLang="x-none" smtClean="0"/>
              <a:pPr>
                <a:defRPr/>
              </a:pPr>
              <a:t>10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98426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C1B1E2-4475-074F-89EB-5387F18A9490}" type="slidenum">
              <a:rPr lang="en-US" altLang="x-none" smtClean="0"/>
              <a:pPr>
                <a:defRPr/>
              </a:pPr>
              <a:t>32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470865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C1B1E2-4475-074F-89EB-5387F18A9490}" type="slidenum">
              <a:rPr lang="en-US" altLang="x-none" smtClean="0"/>
              <a:pPr>
                <a:defRPr/>
              </a:pPr>
              <a:t>33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291981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C1B1E2-4475-074F-89EB-5387F18A9490}" type="slidenum">
              <a:rPr lang="en-US" altLang="x-none" smtClean="0"/>
              <a:pPr>
                <a:defRPr/>
              </a:pPr>
              <a:t>34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537296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C1B1E2-4475-074F-89EB-5387F18A9490}" type="slidenum">
              <a:rPr lang="en-US" altLang="x-none" smtClean="0"/>
              <a:pPr>
                <a:defRPr/>
              </a:pPr>
              <a:t>36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9335473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C1B1E2-4475-074F-89EB-5387F18A9490}" type="slidenum">
              <a:rPr lang="en-US" altLang="x-none" smtClean="0"/>
              <a:pPr>
                <a:defRPr/>
              </a:pPr>
              <a:t>37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860324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C1B1E2-4475-074F-89EB-5387F18A9490}" type="slidenum">
              <a:rPr lang="en-US" altLang="x-none" smtClean="0"/>
              <a:pPr>
                <a:defRPr/>
              </a:pPr>
              <a:t>38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2039869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C1B1E2-4475-074F-89EB-5387F18A9490}" type="slidenum">
              <a:rPr lang="en-US" altLang="x-none" smtClean="0"/>
              <a:pPr>
                <a:defRPr/>
              </a:pPr>
              <a:t>39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54229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C1B1E2-4475-074F-89EB-5387F18A9490}" type="slidenum">
              <a:rPr lang="en-US" altLang="x-none" smtClean="0"/>
              <a:pPr>
                <a:defRPr/>
              </a:pPr>
              <a:t>11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707592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C1B1E2-4475-074F-89EB-5387F18A9490}" type="slidenum">
              <a:rPr lang="en-US" altLang="x-none" smtClean="0"/>
              <a:pPr>
                <a:defRPr/>
              </a:pPr>
              <a:t>13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19832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C1B1E2-4475-074F-89EB-5387F18A9490}" type="slidenum">
              <a:rPr lang="en-US" altLang="x-none" smtClean="0"/>
              <a:pPr>
                <a:defRPr/>
              </a:pPr>
              <a:t>14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75599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C1B1E2-4475-074F-89EB-5387F18A9490}" type="slidenum">
              <a:rPr lang="en-US" altLang="x-none" smtClean="0"/>
              <a:pPr>
                <a:defRPr/>
              </a:pPr>
              <a:t>15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89902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C1B1E2-4475-074F-89EB-5387F18A9490}" type="slidenum">
              <a:rPr lang="en-US" altLang="x-none" smtClean="0"/>
              <a:pPr>
                <a:defRPr/>
              </a:pPr>
              <a:t>16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097229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C1B1E2-4475-074F-89EB-5387F18A9490}" type="slidenum">
              <a:rPr lang="en-US" altLang="x-none" smtClean="0"/>
              <a:pPr>
                <a:defRPr/>
              </a:pPr>
              <a:t>18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087043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C1B1E2-4475-074F-89EB-5387F18A9490}" type="slidenum">
              <a:rPr lang="en-US" altLang="x-none" smtClean="0"/>
              <a:pPr>
                <a:defRPr/>
              </a:pPr>
              <a:t>19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372297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image" Target="../media/image29.jpe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image" Target="../media/image34.jpe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emf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image" Target="../media/image35.jpe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emf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image" Target="../media/image36.jpe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emf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image" Target="../media/image37.jpe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emf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image" Target="../media/image38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emf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image" Target="../media/image39.jpe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emf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image" Target="../media/image40.jpe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emf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image" Target="../media/image41.jpe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emf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image" Target="../media/image42.jpe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emf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image" Target="../media/image43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emf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emf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30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image" Target="../media/image44.jpe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emf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emf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30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emf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30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emf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30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emf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30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emf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32.jpe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30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emf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30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emf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30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emf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30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emf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45.jp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30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emf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46.jp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30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emf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47.jp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30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emf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48.jp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30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emf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49.jp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30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emf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30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emf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50.jp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30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emf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51.jp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30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emf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52.jp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30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emf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53.jp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30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emf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54.jp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30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emf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1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image" Target="../media/image32.jpe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emf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emf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30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emf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chart" Target="../charts/chart2.xm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30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image" Target="../media/image33.jpe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emf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" descr="ESA_Patch_Cupola_2017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401" r="54" b="7136"/>
          <a:stretch/>
        </p:blipFill>
        <p:spPr bwMode="auto">
          <a:xfrm>
            <a:off x="-276" y="1"/>
            <a:ext cx="12192275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Rectangle 70"/>
          <p:cNvSpPr/>
          <p:nvPr userDrawn="1"/>
        </p:nvSpPr>
        <p:spPr>
          <a:xfrm>
            <a:off x="3770" y="-2334"/>
            <a:ext cx="12188229" cy="6860334"/>
          </a:xfrm>
          <a:prstGeom prst="rect">
            <a:avLst/>
          </a:prstGeom>
          <a:gradFill>
            <a:gsLst>
              <a:gs pos="70000">
                <a:srgbClr val="003249">
                  <a:alpha val="30000"/>
                </a:srgbClr>
              </a:gs>
              <a:gs pos="20000">
                <a:srgbClr val="003249">
                  <a:alpha val="30000"/>
                </a:srgbClr>
              </a:gs>
              <a:gs pos="45000">
                <a:srgbClr val="003249">
                  <a:alpha val="0"/>
                </a:srgbClr>
              </a:gs>
              <a:gs pos="35000">
                <a:srgbClr val="003249">
                  <a:alpha val="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4" name="Freeform 73"/>
          <p:cNvSpPr/>
          <p:nvPr userDrawn="1"/>
        </p:nvSpPr>
        <p:spPr>
          <a:xfrm rot="8100000">
            <a:off x="7746436" y="4727129"/>
            <a:ext cx="5334734" cy="1687901"/>
          </a:xfrm>
          <a:custGeom>
            <a:avLst/>
            <a:gdLst>
              <a:gd name="connsiteX0" fmla="*/ 721404 w 5334734"/>
              <a:gd name="connsiteY0" fmla="*/ 1687901 h 1687901"/>
              <a:gd name="connsiteX1" fmla="*/ 723126 w 5334734"/>
              <a:gd name="connsiteY1" fmla="*/ 1686180 h 1687901"/>
              <a:gd name="connsiteX2" fmla="*/ 723126 w 5334734"/>
              <a:gd name="connsiteY2" fmla="*/ 1686177 h 1687901"/>
              <a:gd name="connsiteX3" fmla="*/ 721403 w 5334734"/>
              <a:gd name="connsiteY3" fmla="*/ 1687900 h 1687901"/>
              <a:gd name="connsiteX4" fmla="*/ 104503 w 5334734"/>
              <a:gd name="connsiteY4" fmla="*/ 1071000 h 1687901"/>
              <a:gd name="connsiteX5" fmla="*/ 104503 w 5334734"/>
              <a:gd name="connsiteY5" fmla="*/ 1070999 h 1687901"/>
              <a:gd name="connsiteX6" fmla="*/ 0 w 5334734"/>
              <a:gd name="connsiteY6" fmla="*/ 966496 h 1687901"/>
              <a:gd name="connsiteX7" fmla="*/ 966495 w 5334734"/>
              <a:gd name="connsiteY7" fmla="*/ 0 h 1687901"/>
              <a:gd name="connsiteX8" fmla="*/ 3031806 w 5334734"/>
              <a:gd name="connsiteY8" fmla="*/ 0 h 1687901"/>
              <a:gd name="connsiteX9" fmla="*/ 3036644 w 5334734"/>
              <a:gd name="connsiteY9" fmla="*/ 4838 h 1687901"/>
              <a:gd name="connsiteX10" fmla="*/ 3652726 w 5334734"/>
              <a:gd name="connsiteY10" fmla="*/ 4838 h 1687901"/>
              <a:gd name="connsiteX11" fmla="*/ 5334734 w 5334734"/>
              <a:gd name="connsiteY11" fmla="*/ 1686846 h 1687901"/>
              <a:gd name="connsiteX12" fmla="*/ 3094905 w 5334734"/>
              <a:gd name="connsiteY12" fmla="*/ 1686846 h 1687901"/>
              <a:gd name="connsiteX13" fmla="*/ 3093850 w 5334734"/>
              <a:gd name="connsiteY13" fmla="*/ 1687901 h 1687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34734" h="1687901">
                <a:moveTo>
                  <a:pt x="721404" y="1687901"/>
                </a:moveTo>
                <a:lnTo>
                  <a:pt x="723126" y="1686180"/>
                </a:lnTo>
                <a:lnTo>
                  <a:pt x="723126" y="1686177"/>
                </a:lnTo>
                <a:lnTo>
                  <a:pt x="721403" y="1687900"/>
                </a:lnTo>
                <a:lnTo>
                  <a:pt x="104503" y="1071000"/>
                </a:lnTo>
                <a:lnTo>
                  <a:pt x="104503" y="1070999"/>
                </a:lnTo>
                <a:lnTo>
                  <a:pt x="0" y="966496"/>
                </a:lnTo>
                <a:lnTo>
                  <a:pt x="966495" y="0"/>
                </a:lnTo>
                <a:lnTo>
                  <a:pt x="3031806" y="0"/>
                </a:lnTo>
                <a:lnTo>
                  <a:pt x="3036644" y="4838"/>
                </a:lnTo>
                <a:lnTo>
                  <a:pt x="3652726" y="4838"/>
                </a:lnTo>
                <a:lnTo>
                  <a:pt x="5334734" y="1686846"/>
                </a:lnTo>
                <a:lnTo>
                  <a:pt x="3094905" y="1686846"/>
                </a:lnTo>
                <a:lnTo>
                  <a:pt x="3093850" y="1687901"/>
                </a:lnTo>
                <a:close/>
              </a:path>
            </a:pathLst>
          </a:custGeom>
          <a:gradFill flip="none" rotWithShape="1">
            <a:gsLst>
              <a:gs pos="0">
                <a:srgbClr val="335E6F">
                  <a:alpha val="50000"/>
                </a:srgbClr>
              </a:gs>
              <a:gs pos="100000">
                <a:srgbClr val="00324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/>
          <p:cNvSpPr/>
          <p:nvPr userDrawn="1"/>
        </p:nvSpPr>
        <p:spPr>
          <a:xfrm>
            <a:off x="-3771" y="-1"/>
            <a:ext cx="5872867" cy="3610730"/>
          </a:xfrm>
          <a:custGeom>
            <a:avLst/>
            <a:gdLst>
              <a:gd name="connsiteX0" fmla="*/ 2841368 w 5872867"/>
              <a:gd name="connsiteY0" fmla="*/ 0 h 3610730"/>
              <a:gd name="connsiteX1" fmla="*/ 5872867 w 5872867"/>
              <a:gd name="connsiteY1" fmla="*/ 0 h 3610730"/>
              <a:gd name="connsiteX2" fmla="*/ 4401981 w 5872867"/>
              <a:gd name="connsiteY2" fmla="*/ 1470887 h 3610730"/>
              <a:gd name="connsiteX3" fmla="*/ 4401981 w 5872867"/>
              <a:gd name="connsiteY3" fmla="*/ 1472789 h 3610730"/>
              <a:gd name="connsiteX4" fmla="*/ 2264040 w 5872867"/>
              <a:gd name="connsiteY4" fmla="*/ 3610730 h 3610730"/>
              <a:gd name="connsiteX5" fmla="*/ 2264040 w 5872867"/>
              <a:gd name="connsiteY5" fmla="*/ 3607627 h 3610730"/>
              <a:gd name="connsiteX6" fmla="*/ 2264038 w 5872867"/>
              <a:gd name="connsiteY6" fmla="*/ 3607625 h 3610730"/>
              <a:gd name="connsiteX7" fmla="*/ 2264038 w 5872867"/>
              <a:gd name="connsiteY7" fmla="*/ 3610729 h 3610730"/>
              <a:gd name="connsiteX8" fmla="*/ 1152193 w 5872867"/>
              <a:gd name="connsiteY8" fmla="*/ 3610730 h 3610730"/>
              <a:gd name="connsiteX9" fmla="*/ 1152191 w 5872867"/>
              <a:gd name="connsiteY9" fmla="*/ 3610729 h 3610730"/>
              <a:gd name="connsiteX10" fmla="*/ 395431 w 5872867"/>
              <a:gd name="connsiteY10" fmla="*/ 3610730 h 3610730"/>
              <a:gd name="connsiteX11" fmla="*/ 395429 w 5872867"/>
              <a:gd name="connsiteY11" fmla="*/ 3610729 h 3610730"/>
              <a:gd name="connsiteX12" fmla="*/ 140643 w 5872867"/>
              <a:gd name="connsiteY12" fmla="*/ 3610729 h 3610730"/>
              <a:gd name="connsiteX13" fmla="*/ 140643 w 5872867"/>
              <a:gd name="connsiteY13" fmla="*/ 3609976 h 3610730"/>
              <a:gd name="connsiteX14" fmla="*/ 0 w 5872867"/>
              <a:gd name="connsiteY14" fmla="*/ 3609976 h 3610730"/>
              <a:gd name="connsiteX15" fmla="*/ 0 w 5872867"/>
              <a:gd name="connsiteY15" fmla="*/ 2428877 h 3610730"/>
              <a:gd name="connsiteX16" fmla="*/ 206681 w 5872867"/>
              <a:gd name="connsiteY16" fmla="*/ 2428877 h 3610730"/>
              <a:gd name="connsiteX17" fmla="*/ 206681 w 5872867"/>
              <a:gd name="connsiteY17" fmla="*/ 2429858 h 3610730"/>
              <a:gd name="connsiteX18" fmla="*/ 395429 w 5872867"/>
              <a:gd name="connsiteY18" fmla="*/ 2429858 h 3610730"/>
              <a:gd name="connsiteX19" fmla="*/ 402790 w 5872867"/>
              <a:gd name="connsiteY19" fmla="*/ 2429859 h 3610730"/>
              <a:gd name="connsiteX20" fmla="*/ 2825010 w 5872867"/>
              <a:gd name="connsiteY20" fmla="*/ 7640 h 3610730"/>
              <a:gd name="connsiteX21" fmla="*/ 2833729 w 5872867"/>
              <a:gd name="connsiteY21" fmla="*/ 7639 h 3610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872867" h="3610730">
                <a:moveTo>
                  <a:pt x="2841368" y="0"/>
                </a:moveTo>
                <a:lnTo>
                  <a:pt x="5872867" y="0"/>
                </a:lnTo>
                <a:lnTo>
                  <a:pt x="4401981" y="1470887"/>
                </a:lnTo>
                <a:lnTo>
                  <a:pt x="4401981" y="1472789"/>
                </a:lnTo>
                <a:lnTo>
                  <a:pt x="2264040" y="3610730"/>
                </a:lnTo>
                <a:lnTo>
                  <a:pt x="2264040" y="3607627"/>
                </a:lnTo>
                <a:lnTo>
                  <a:pt x="2264038" y="3607625"/>
                </a:lnTo>
                <a:lnTo>
                  <a:pt x="2264038" y="3610729"/>
                </a:lnTo>
                <a:lnTo>
                  <a:pt x="1152193" y="3610730"/>
                </a:lnTo>
                <a:lnTo>
                  <a:pt x="1152191" y="3610729"/>
                </a:lnTo>
                <a:lnTo>
                  <a:pt x="395431" y="3610730"/>
                </a:lnTo>
                <a:lnTo>
                  <a:pt x="395429" y="3610729"/>
                </a:lnTo>
                <a:lnTo>
                  <a:pt x="140643" y="3610729"/>
                </a:lnTo>
                <a:lnTo>
                  <a:pt x="140643" y="3609976"/>
                </a:lnTo>
                <a:lnTo>
                  <a:pt x="0" y="3609976"/>
                </a:lnTo>
                <a:lnTo>
                  <a:pt x="0" y="2428877"/>
                </a:lnTo>
                <a:lnTo>
                  <a:pt x="206681" y="2428877"/>
                </a:lnTo>
                <a:lnTo>
                  <a:pt x="206681" y="2429858"/>
                </a:lnTo>
                <a:lnTo>
                  <a:pt x="395429" y="2429858"/>
                </a:lnTo>
                <a:lnTo>
                  <a:pt x="402790" y="2429859"/>
                </a:lnTo>
                <a:lnTo>
                  <a:pt x="2825010" y="7640"/>
                </a:lnTo>
                <a:lnTo>
                  <a:pt x="2833729" y="7639"/>
                </a:lnTo>
                <a:close/>
              </a:path>
            </a:pathLst>
          </a:custGeom>
          <a:gradFill flip="none" rotWithShape="1">
            <a:gsLst>
              <a:gs pos="0">
                <a:srgbClr val="335E6F">
                  <a:alpha val="50000"/>
                </a:srgbClr>
              </a:gs>
              <a:gs pos="100000">
                <a:srgbClr val="00324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Pentagon 68"/>
          <p:cNvSpPr/>
          <p:nvPr userDrawn="1"/>
        </p:nvSpPr>
        <p:spPr>
          <a:xfrm rot="18900000">
            <a:off x="-9158688" y="9655042"/>
            <a:ext cx="14787831" cy="4907473"/>
          </a:xfrm>
          <a:prstGeom prst="homePlate">
            <a:avLst/>
          </a:prstGeom>
          <a:gradFill flip="none" rotWithShape="1">
            <a:gsLst>
              <a:gs pos="0">
                <a:srgbClr val="003249"/>
              </a:gs>
              <a:gs pos="100000">
                <a:srgbClr val="003249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/>
          <p:cNvGrpSpPr/>
          <p:nvPr userDrawn="1"/>
        </p:nvGrpSpPr>
        <p:grpSpPr>
          <a:xfrm>
            <a:off x="456220" y="3441739"/>
            <a:ext cx="9621445" cy="2963259"/>
            <a:chOff x="456220" y="3441739"/>
            <a:chExt cx="9621445" cy="2963259"/>
          </a:xfrm>
        </p:grpSpPr>
        <p:cxnSp>
          <p:nvCxnSpPr>
            <p:cNvPr id="64" name="Straight Connector 63"/>
            <p:cNvCxnSpPr/>
            <p:nvPr userDrawn="1"/>
          </p:nvCxnSpPr>
          <p:spPr>
            <a:xfrm flipV="1">
              <a:off x="7117207" y="3441739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chemeClr val="bg1">
                      <a:alpha val="0"/>
                    </a:schemeClr>
                  </a:gs>
                  <a:gs pos="0">
                    <a:schemeClr val="bg1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 userDrawn="1"/>
          </p:nvCxnSpPr>
          <p:spPr>
            <a:xfrm flipV="1">
              <a:off x="6716723" y="3441739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chemeClr val="bg1">
                      <a:alpha val="0"/>
                    </a:schemeClr>
                  </a:gs>
                  <a:gs pos="0">
                    <a:schemeClr val="bg1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 userDrawn="1"/>
          </p:nvCxnSpPr>
          <p:spPr>
            <a:xfrm flipV="1">
              <a:off x="6314324" y="3441739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chemeClr val="bg1">
                      <a:alpha val="0"/>
                    </a:schemeClr>
                  </a:gs>
                  <a:gs pos="0">
                    <a:schemeClr val="bg1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 userDrawn="1"/>
          </p:nvCxnSpPr>
          <p:spPr>
            <a:xfrm flipV="1">
              <a:off x="6035360" y="3441739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chemeClr val="bg1">
                      <a:alpha val="0"/>
                    </a:schemeClr>
                  </a:gs>
                  <a:gs pos="0">
                    <a:schemeClr val="bg1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 userDrawn="1"/>
          </p:nvCxnSpPr>
          <p:spPr>
            <a:xfrm flipV="1">
              <a:off x="5756403" y="3441739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chemeClr val="bg1">
                      <a:alpha val="0"/>
                    </a:schemeClr>
                  </a:gs>
                  <a:gs pos="0">
                    <a:schemeClr val="bg1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 userDrawn="1"/>
          </p:nvCxnSpPr>
          <p:spPr>
            <a:xfrm flipV="1">
              <a:off x="5477446" y="3441739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chemeClr val="bg1">
                      <a:alpha val="0"/>
                    </a:schemeClr>
                  </a:gs>
                  <a:gs pos="0">
                    <a:schemeClr val="bg1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>
            <a:xfrm flipV="1">
              <a:off x="5198489" y="3441739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chemeClr val="bg1">
                      <a:alpha val="0"/>
                    </a:schemeClr>
                  </a:gs>
                  <a:gs pos="0">
                    <a:schemeClr val="bg1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>
            <a:xfrm flipV="1">
              <a:off x="4919532" y="3441739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chemeClr val="bg1">
                      <a:alpha val="0"/>
                    </a:schemeClr>
                  </a:gs>
                  <a:gs pos="0">
                    <a:schemeClr val="bg1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>
            <a:xfrm flipV="1">
              <a:off x="4640575" y="3441739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chemeClr val="bg1">
                      <a:alpha val="0"/>
                    </a:schemeClr>
                  </a:gs>
                  <a:gs pos="0">
                    <a:schemeClr val="bg1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>
            <a:xfrm flipV="1">
              <a:off x="4361618" y="3441739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chemeClr val="bg1">
                      <a:alpha val="0"/>
                    </a:schemeClr>
                  </a:gs>
                  <a:gs pos="0">
                    <a:schemeClr val="bg1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>
            <a:xfrm flipV="1">
              <a:off x="4082661" y="3441739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chemeClr val="bg1">
                      <a:alpha val="0"/>
                    </a:schemeClr>
                  </a:gs>
                  <a:gs pos="0">
                    <a:schemeClr val="bg1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>
            <a:xfrm flipV="1">
              <a:off x="3803704" y="3441739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chemeClr val="bg1">
                      <a:alpha val="0"/>
                    </a:schemeClr>
                  </a:gs>
                  <a:gs pos="0">
                    <a:schemeClr val="bg1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>
            <a:xfrm flipV="1">
              <a:off x="3524747" y="3441739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chemeClr val="bg1">
                      <a:alpha val="0"/>
                    </a:schemeClr>
                  </a:gs>
                  <a:gs pos="0">
                    <a:schemeClr val="bg1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>
            <a:xfrm flipV="1">
              <a:off x="3245790" y="3441739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chemeClr val="bg1">
                      <a:alpha val="0"/>
                    </a:schemeClr>
                  </a:gs>
                  <a:gs pos="0">
                    <a:schemeClr val="bg1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>
            <a:xfrm flipV="1">
              <a:off x="2966833" y="3441739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chemeClr val="bg1">
                      <a:alpha val="0"/>
                    </a:schemeClr>
                  </a:gs>
                  <a:gs pos="0">
                    <a:schemeClr val="bg1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>
            <a:xfrm flipV="1">
              <a:off x="2687876" y="3441739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chemeClr val="bg1">
                      <a:alpha val="0"/>
                    </a:schemeClr>
                  </a:gs>
                  <a:gs pos="0">
                    <a:schemeClr val="bg1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>
            <a:xfrm flipV="1">
              <a:off x="2408919" y="3441739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chemeClr val="bg1">
                      <a:alpha val="0"/>
                    </a:schemeClr>
                  </a:gs>
                  <a:gs pos="0">
                    <a:schemeClr val="bg1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>
            <a:xfrm flipV="1">
              <a:off x="2129962" y="3441739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chemeClr val="bg1">
                      <a:alpha val="0"/>
                    </a:schemeClr>
                  </a:gs>
                  <a:gs pos="0">
                    <a:schemeClr val="bg1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>
            <a:xfrm flipV="1">
              <a:off x="1851005" y="3441739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chemeClr val="bg1">
                      <a:alpha val="0"/>
                    </a:schemeClr>
                  </a:gs>
                  <a:gs pos="0">
                    <a:schemeClr val="bg1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>
            <a:xfrm flipV="1">
              <a:off x="1572048" y="3441739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chemeClr val="bg1">
                      <a:alpha val="0"/>
                    </a:schemeClr>
                  </a:gs>
                  <a:gs pos="0">
                    <a:schemeClr val="bg1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>
            <a:xfrm flipV="1">
              <a:off x="1293091" y="3441739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chemeClr val="bg1">
                      <a:alpha val="0"/>
                    </a:schemeClr>
                  </a:gs>
                  <a:gs pos="0">
                    <a:schemeClr val="bg1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>
            <a:xfrm flipV="1">
              <a:off x="1014134" y="3441739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chemeClr val="bg1">
                      <a:alpha val="0"/>
                    </a:schemeClr>
                  </a:gs>
                  <a:gs pos="0">
                    <a:schemeClr val="bg1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>
            <a:xfrm flipV="1">
              <a:off x="735177" y="3441739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chemeClr val="bg1">
                      <a:alpha val="0"/>
                    </a:schemeClr>
                  </a:gs>
                  <a:gs pos="0">
                    <a:schemeClr val="bg1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>
            <a:xfrm flipV="1">
              <a:off x="456220" y="3441739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chemeClr val="bg1">
                      <a:alpha val="0"/>
                    </a:schemeClr>
                  </a:gs>
                  <a:gs pos="0">
                    <a:schemeClr val="bg1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 userDrawn="1"/>
        </p:nvGrpSpPr>
        <p:grpSpPr>
          <a:xfrm>
            <a:off x="216828" y="6570478"/>
            <a:ext cx="6826666" cy="111519"/>
            <a:chOff x="172269" y="6621494"/>
            <a:chExt cx="6826666" cy="111519"/>
          </a:xfrm>
        </p:grpSpPr>
        <p:pic>
          <p:nvPicPr>
            <p:cNvPr id="8" name="Picture 7" descr="at.png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8" descr="be.png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 descr="ca.png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Picture 10" descr="ch.png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Picture 11" descr="cz.png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Picture 12" descr="de.png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Picture 13" descr="dk.png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" name="Picture 14" descr="ee.png"/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" name="Picture 15" descr="es.png"/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Picture 16" descr="fi.png"/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" name="Picture 17" descr="fr.png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" name="Picture 18" descr="gr.png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" name="Picture 19" descr="hu.png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" name="Picture 20" descr="ie.png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" name="Picture 21" descr="it.png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" name="Picture 22" descr="lu.png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" name="Picture 23" descr="nl.png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Picture 24" descr="no.png"/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" name="Picture 25" descr="pl.png"/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" name="Picture 26" descr="pt.png"/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" name="Picture 27" descr="ro.png"/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" name="Picture 28" descr="se.png"/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" name="Picture 29" descr="uk.png"/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" name="Picture 30" descr="si.png"/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  <p:pic>
        <p:nvPicPr>
          <p:cNvPr id="47" name="Picture 46"/>
          <p:cNvPicPr>
            <a:picLocks noChangeAspect="1"/>
          </p:cNvPicPr>
          <p:nvPr userDrawn="1"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4" t="15320" r="4098" b="16253"/>
          <a:stretch/>
        </p:blipFill>
        <p:spPr>
          <a:xfrm>
            <a:off x="10938125" y="6398942"/>
            <a:ext cx="1085751" cy="459057"/>
          </a:xfrm>
          <a:prstGeom prst="rect">
            <a:avLst/>
          </a:prstGeom>
        </p:spPr>
      </p:pic>
      <p:cxnSp>
        <p:nvCxnSpPr>
          <p:cNvPr id="43" name="Straight Connector 42"/>
          <p:cNvCxnSpPr/>
          <p:nvPr userDrawn="1"/>
        </p:nvCxnSpPr>
        <p:spPr>
          <a:xfrm>
            <a:off x="218262" y="6404998"/>
            <a:ext cx="11768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reeform 69"/>
          <p:cNvSpPr/>
          <p:nvPr userDrawn="1"/>
        </p:nvSpPr>
        <p:spPr>
          <a:xfrm>
            <a:off x="0" y="0"/>
            <a:ext cx="12209487" cy="6858000"/>
          </a:xfrm>
          <a:custGeom>
            <a:avLst/>
            <a:gdLst>
              <a:gd name="connsiteX0" fmla="*/ 6873775 w 12209487"/>
              <a:gd name="connsiteY0" fmla="*/ 0 h 6857999"/>
              <a:gd name="connsiteX1" fmla="*/ 12209487 w 12209487"/>
              <a:gd name="connsiteY1" fmla="*/ 0 h 6857999"/>
              <a:gd name="connsiteX2" fmla="*/ 12209487 w 12209487"/>
              <a:gd name="connsiteY2" fmla="*/ 1601709 h 6857999"/>
              <a:gd name="connsiteX3" fmla="*/ 9772057 w 12209487"/>
              <a:gd name="connsiteY3" fmla="*/ 4034079 h 6857999"/>
              <a:gd name="connsiteX4" fmla="*/ 9770546 w 12209487"/>
              <a:gd name="connsiteY4" fmla="*/ 4034079 h 6857999"/>
              <a:gd name="connsiteX5" fmla="*/ 6940753 w 12209487"/>
              <a:gd name="connsiteY5" fmla="*/ 6857999 h 6857999"/>
              <a:gd name="connsiteX6" fmla="*/ 0 w 12209487"/>
              <a:gd name="connsiteY6" fmla="*/ 6857999 h 6857999"/>
              <a:gd name="connsiteX7" fmla="*/ 5268736 w 12209487"/>
              <a:gd name="connsiteY7" fmla="*/ 1600200 h 6857999"/>
              <a:gd name="connsiteX8" fmla="*/ 5270248 w 12209487"/>
              <a:gd name="connsiteY8" fmla="*/ 160020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9487" h="6857999">
                <a:moveTo>
                  <a:pt x="6873775" y="0"/>
                </a:moveTo>
                <a:lnTo>
                  <a:pt x="12209487" y="0"/>
                </a:lnTo>
                <a:lnTo>
                  <a:pt x="12209487" y="1601709"/>
                </a:lnTo>
                <a:lnTo>
                  <a:pt x="9772057" y="4034079"/>
                </a:lnTo>
                <a:lnTo>
                  <a:pt x="9770546" y="4034079"/>
                </a:lnTo>
                <a:lnTo>
                  <a:pt x="6940753" y="6857999"/>
                </a:lnTo>
                <a:lnTo>
                  <a:pt x="0" y="6857999"/>
                </a:lnTo>
                <a:lnTo>
                  <a:pt x="5268736" y="1600200"/>
                </a:lnTo>
                <a:lnTo>
                  <a:pt x="5270248" y="1600200"/>
                </a:lnTo>
                <a:close/>
              </a:path>
            </a:pathLst>
          </a:custGeom>
          <a:gradFill>
            <a:gsLst>
              <a:gs pos="0">
                <a:srgbClr val="003249">
                  <a:alpha val="20000"/>
                </a:srgbClr>
              </a:gs>
              <a:gs pos="100000">
                <a:srgbClr val="8197A6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 userDrawn="1"/>
        </p:nvCxnSpPr>
        <p:spPr>
          <a:xfrm>
            <a:off x="219687" y="3604951"/>
            <a:ext cx="11768400" cy="0"/>
          </a:xfrm>
          <a:prstGeom prst="line">
            <a:avLst/>
          </a:prstGeom>
          <a:ln w="12700">
            <a:gradFill>
              <a:gsLst>
                <a:gs pos="80000">
                  <a:srgbClr val="FFFFFF"/>
                </a:gs>
                <a:gs pos="20000">
                  <a:schemeClr val="bg1"/>
                </a:gs>
                <a:gs pos="65000">
                  <a:srgbClr val="FFFFFF">
                    <a:alpha val="0"/>
                  </a:srgbClr>
                </a:gs>
                <a:gs pos="35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6"/>
          <p:cNvSpPr txBox="1">
            <a:spLocks noChangeArrowheads="1"/>
          </p:cNvSpPr>
          <p:nvPr userDrawn="1"/>
        </p:nvSpPr>
        <p:spPr bwMode="auto">
          <a:xfrm>
            <a:off x="96438" y="3025567"/>
            <a:ext cx="11890223" cy="646331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ESA IN SHORT</a:t>
            </a:r>
            <a:endParaRPr lang="en-GB" sz="4000" b="1" i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sp>
        <p:nvSpPr>
          <p:cNvPr id="66" name="Rectangle 65"/>
          <p:cNvSpPr/>
          <p:nvPr userDrawn="1"/>
        </p:nvSpPr>
        <p:spPr>
          <a:xfrm>
            <a:off x="218262" y="3691664"/>
            <a:ext cx="3456163" cy="366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/>
          <p:cNvPicPr>
            <a:picLocks noChangeAspect="1"/>
          </p:cNvPicPr>
          <p:nvPr userDrawn="1"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85" y="3744659"/>
            <a:ext cx="3269215" cy="2569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52 0.00093 L 0.72292 -1.2882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20" y="-6446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9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  <p:bldP spid="69" grpId="0" animBg="1"/>
      <p:bldP spid="72" grpId="0"/>
      <p:bldP spid="66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Maxwell_Test_Chamber_970PX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938"/>
            <a:ext cx="12198350" cy="686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4" descr="PPT_Header02" hidden="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20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4" t="15320" r="4098" b="16253"/>
          <a:stretch/>
        </p:blipFill>
        <p:spPr>
          <a:xfrm>
            <a:off x="10937898" y="6398942"/>
            <a:ext cx="1085751" cy="459057"/>
          </a:xfrm>
          <a:prstGeom prst="rect">
            <a:avLst/>
          </a:prstGeom>
        </p:spPr>
      </p:pic>
      <p:grpSp>
        <p:nvGrpSpPr>
          <p:cNvPr id="35" name="Group 34"/>
          <p:cNvGrpSpPr/>
          <p:nvPr userDrawn="1"/>
        </p:nvGrpSpPr>
        <p:grpSpPr>
          <a:xfrm>
            <a:off x="219600" y="6570478"/>
            <a:ext cx="6826666" cy="111519"/>
            <a:chOff x="172269" y="6621494"/>
            <a:chExt cx="6826666" cy="111519"/>
          </a:xfrm>
        </p:grpSpPr>
        <p:pic>
          <p:nvPicPr>
            <p:cNvPr id="36" name="Picture 35" descr="at.png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7" name="Picture 36" descr="be.png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8" name="Picture 37" descr="ca.png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" name="Picture 38" descr="ch.png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" name="Picture 39" descr="cz.png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" name="Picture 40" descr="de.png"/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2" name="Picture 41" descr="dk.png"/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3" name="Picture 42" descr="ee.png"/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" name="Picture 43" descr="es.png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" name="Picture 44" descr="fi.png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" name="Picture 45" descr="fr.png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" name="Picture 46" descr="gr.png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" name="Picture 47" descr="hu.png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" name="Picture 48" descr="ie.png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0" name="Picture 49" descr="it.png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1" name="Picture 50" descr="lu.png"/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2" name="Picture 51" descr="nl.png"/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" name="Picture 52" descr="no.png"/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4" name="Picture 53" descr="pl.png"/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5" name="Picture 54" descr="pt.png"/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6" name="Picture 55" descr="ro.png"/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7" name="Picture 56" descr="se.png"/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8" name="Picture 57" descr="uk.png"/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9" name="Picture 58" descr="si.png"/>
            <p:cNvPicPr>
              <a:picLocks noChangeAspect="1"/>
            </p:cNvPicPr>
            <p:nvPr userDrawn="1"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  <p:pic>
        <p:nvPicPr>
          <p:cNvPr id="60" name="Picture 59"/>
          <p:cNvPicPr>
            <a:picLocks noChangeAspect="1"/>
          </p:cNvPicPr>
          <p:nvPr userDrawn="1"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cxnSp>
        <p:nvCxnSpPr>
          <p:cNvPr id="61" name="Straight Connector 60"/>
          <p:cNvCxnSpPr/>
          <p:nvPr userDrawn="1"/>
        </p:nvCxnSpPr>
        <p:spPr>
          <a:xfrm>
            <a:off x="218262" y="6398942"/>
            <a:ext cx="11766163" cy="98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18262" y="3438002"/>
            <a:ext cx="11766163" cy="421975"/>
          </a:xfrm>
          <a:solidFill>
            <a:srgbClr val="003249"/>
          </a:solidFill>
          <a:ln>
            <a:noFill/>
          </a:ln>
        </p:spPr>
        <p:txBody>
          <a:bodyPr wrap="square">
            <a:spAutoFit/>
          </a:bodyPr>
          <a:lstStyle>
            <a:lvl1pPr marL="0" indent="0">
              <a:buFont typeface="Verdana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subtitle style</a:t>
            </a:r>
            <a:endParaRPr lang="en-GB" noProof="0" dirty="0" smtClean="0"/>
          </a:p>
        </p:txBody>
      </p:sp>
      <p:sp>
        <p:nvSpPr>
          <p:cNvPr id="63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18263" y="2637142"/>
            <a:ext cx="11766162" cy="584775"/>
          </a:xfrm>
        </p:spPr>
        <p:txBody>
          <a:bodyPr/>
          <a:lstStyle>
            <a:lvl1pPr>
              <a:defRPr sz="3200" b="1" i="0">
                <a:solidFill>
                  <a:schemeClr val="bg1">
                    <a:lumMod val="9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  <a:endParaRPr lang="en-GB" noProof="0" dirty="0" smtClean="0"/>
          </a:p>
        </p:txBody>
      </p:sp>
    </p:spTree>
    <p:extLst>
      <p:ext uri="{BB962C8B-B14F-4D97-AF65-F5344CB8AC3E}">
        <p14:creationId xmlns:p14="http://schemas.microsoft.com/office/powerpoint/2010/main" val="981186574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2" descr="Winter_Moon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" t="15489" r="2" b="5353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4" descr="PPT_Header02" hidden="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20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4" t="15320" r="4098" b="16253"/>
          <a:stretch/>
        </p:blipFill>
        <p:spPr>
          <a:xfrm>
            <a:off x="10937898" y="6398942"/>
            <a:ext cx="1085751" cy="459057"/>
          </a:xfrm>
          <a:prstGeom prst="rect">
            <a:avLst/>
          </a:prstGeom>
        </p:spPr>
      </p:pic>
      <p:grpSp>
        <p:nvGrpSpPr>
          <p:cNvPr id="35" name="Group 34"/>
          <p:cNvGrpSpPr/>
          <p:nvPr userDrawn="1"/>
        </p:nvGrpSpPr>
        <p:grpSpPr>
          <a:xfrm>
            <a:off x="219600" y="6570478"/>
            <a:ext cx="6826666" cy="111519"/>
            <a:chOff x="172269" y="6621494"/>
            <a:chExt cx="6826666" cy="111519"/>
          </a:xfrm>
        </p:grpSpPr>
        <p:pic>
          <p:nvPicPr>
            <p:cNvPr id="36" name="Picture 35" descr="at.png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7" name="Picture 36" descr="be.png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8" name="Picture 37" descr="ca.png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" name="Picture 38" descr="ch.png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" name="Picture 39" descr="cz.png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" name="Picture 40" descr="de.png"/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2" name="Picture 41" descr="dk.png"/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3" name="Picture 42" descr="ee.png"/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" name="Picture 43" descr="es.png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" name="Picture 44" descr="fi.png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" name="Picture 45" descr="fr.png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" name="Picture 46" descr="gr.png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" name="Picture 47" descr="hu.png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" name="Picture 48" descr="ie.png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0" name="Picture 49" descr="it.png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1" name="Picture 50" descr="lu.png"/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2" name="Picture 51" descr="nl.png"/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" name="Picture 52" descr="no.png"/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4" name="Picture 53" descr="pl.png"/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5" name="Picture 54" descr="pt.png"/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6" name="Picture 55" descr="ro.png"/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7" name="Picture 56" descr="se.png"/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8" name="Picture 57" descr="uk.png"/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9" name="Picture 58" descr="si.png"/>
            <p:cNvPicPr>
              <a:picLocks noChangeAspect="1"/>
            </p:cNvPicPr>
            <p:nvPr userDrawn="1"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  <p:pic>
        <p:nvPicPr>
          <p:cNvPr id="60" name="Picture 59"/>
          <p:cNvPicPr>
            <a:picLocks noChangeAspect="1"/>
          </p:cNvPicPr>
          <p:nvPr userDrawn="1"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cxnSp>
        <p:nvCxnSpPr>
          <p:cNvPr id="61" name="Straight Connector 60"/>
          <p:cNvCxnSpPr/>
          <p:nvPr userDrawn="1"/>
        </p:nvCxnSpPr>
        <p:spPr>
          <a:xfrm>
            <a:off x="218262" y="6398942"/>
            <a:ext cx="11766163" cy="98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18262" y="3438002"/>
            <a:ext cx="11766163" cy="421975"/>
          </a:xfrm>
          <a:solidFill>
            <a:srgbClr val="003249"/>
          </a:solidFill>
          <a:ln>
            <a:noFill/>
          </a:ln>
        </p:spPr>
        <p:txBody>
          <a:bodyPr wrap="square">
            <a:spAutoFit/>
          </a:bodyPr>
          <a:lstStyle>
            <a:lvl1pPr marL="0" indent="0">
              <a:buFont typeface="Verdana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subtitle style</a:t>
            </a:r>
            <a:endParaRPr lang="en-GB" noProof="0" dirty="0" smtClean="0"/>
          </a:p>
        </p:txBody>
      </p:sp>
      <p:sp>
        <p:nvSpPr>
          <p:cNvPr id="63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18263" y="2637142"/>
            <a:ext cx="11766162" cy="584775"/>
          </a:xfrm>
        </p:spPr>
        <p:txBody>
          <a:bodyPr/>
          <a:lstStyle>
            <a:lvl1pPr>
              <a:defRPr sz="3200" b="1" i="0">
                <a:solidFill>
                  <a:schemeClr val="bg1">
                    <a:lumMod val="9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  <a:endParaRPr lang="en-GB" noProof="0" dirty="0" smtClean="0"/>
          </a:p>
        </p:txBody>
      </p:sp>
    </p:spTree>
    <p:extLst>
      <p:ext uri="{BB962C8B-B14F-4D97-AF65-F5344CB8AC3E}">
        <p14:creationId xmlns:p14="http://schemas.microsoft.com/office/powerpoint/2010/main" val="275823905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1"/>
          <p:cNvSpPr>
            <a:spLocks noChangeArrowheads="1"/>
          </p:cNvSpPr>
          <p:nvPr userDrawn="1"/>
        </p:nvSpPr>
        <p:spPr bwMode="auto">
          <a:xfrm>
            <a:off x="0" y="-14288"/>
            <a:ext cx="12192000" cy="687228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/>
            <a:endParaRPr lang="en-US" altLang="x-none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5" name="Picture 31" descr="Comet_activity_21_June_970PX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5" r="11816" b="11278"/>
          <a:stretch>
            <a:fillRect/>
          </a:stretch>
        </p:blipFill>
        <p:spPr bwMode="auto">
          <a:xfrm>
            <a:off x="1843088" y="-14288"/>
            <a:ext cx="10029825" cy="687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4" descr="PPT_Header02" hidden="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20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4" t="15320" r="4098" b="16253"/>
          <a:stretch/>
        </p:blipFill>
        <p:spPr>
          <a:xfrm>
            <a:off x="10937898" y="6398942"/>
            <a:ext cx="1085751" cy="459057"/>
          </a:xfrm>
          <a:prstGeom prst="rect">
            <a:avLst/>
          </a:prstGeom>
        </p:spPr>
      </p:pic>
      <p:grpSp>
        <p:nvGrpSpPr>
          <p:cNvPr id="35" name="Group 34"/>
          <p:cNvGrpSpPr/>
          <p:nvPr userDrawn="1"/>
        </p:nvGrpSpPr>
        <p:grpSpPr>
          <a:xfrm>
            <a:off x="219600" y="6570478"/>
            <a:ext cx="6826666" cy="111519"/>
            <a:chOff x="172269" y="6621494"/>
            <a:chExt cx="6826666" cy="111519"/>
          </a:xfrm>
        </p:grpSpPr>
        <p:pic>
          <p:nvPicPr>
            <p:cNvPr id="36" name="Picture 35" descr="at.png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7" name="Picture 36" descr="be.png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8" name="Picture 37" descr="ca.png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" name="Picture 38" descr="ch.png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" name="Picture 39" descr="cz.png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" name="Picture 40" descr="de.png"/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2" name="Picture 41" descr="dk.png"/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3" name="Picture 42" descr="ee.png"/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" name="Picture 43" descr="es.png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" name="Picture 44" descr="fi.png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" name="Picture 45" descr="fr.png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" name="Picture 46" descr="gr.png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" name="Picture 47" descr="hu.png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" name="Picture 48" descr="ie.png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0" name="Picture 49" descr="it.png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1" name="Picture 50" descr="lu.png"/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2" name="Picture 51" descr="nl.png"/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" name="Picture 52" descr="no.png"/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4" name="Picture 53" descr="pl.png"/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5" name="Picture 54" descr="pt.png"/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6" name="Picture 55" descr="ro.png"/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7" name="Picture 56" descr="se.png"/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8" name="Picture 57" descr="uk.png"/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9" name="Picture 58" descr="si.png"/>
            <p:cNvPicPr>
              <a:picLocks noChangeAspect="1"/>
            </p:cNvPicPr>
            <p:nvPr userDrawn="1"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  <p:pic>
        <p:nvPicPr>
          <p:cNvPr id="60" name="Picture 59"/>
          <p:cNvPicPr>
            <a:picLocks noChangeAspect="1"/>
          </p:cNvPicPr>
          <p:nvPr userDrawn="1"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cxnSp>
        <p:nvCxnSpPr>
          <p:cNvPr id="61" name="Straight Connector 60"/>
          <p:cNvCxnSpPr/>
          <p:nvPr userDrawn="1"/>
        </p:nvCxnSpPr>
        <p:spPr>
          <a:xfrm>
            <a:off x="218262" y="6398942"/>
            <a:ext cx="11766163" cy="98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18262" y="3438002"/>
            <a:ext cx="11766163" cy="421975"/>
          </a:xfrm>
          <a:solidFill>
            <a:srgbClr val="003249"/>
          </a:solidFill>
          <a:ln>
            <a:noFill/>
          </a:ln>
        </p:spPr>
        <p:txBody>
          <a:bodyPr wrap="square">
            <a:spAutoFit/>
          </a:bodyPr>
          <a:lstStyle>
            <a:lvl1pPr marL="0" indent="0">
              <a:buFont typeface="Verdana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subtitle style</a:t>
            </a:r>
            <a:endParaRPr lang="en-GB" noProof="0" dirty="0" smtClean="0"/>
          </a:p>
        </p:txBody>
      </p:sp>
      <p:sp>
        <p:nvSpPr>
          <p:cNvPr id="63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18263" y="2637142"/>
            <a:ext cx="11766162" cy="584775"/>
          </a:xfrm>
        </p:spPr>
        <p:txBody>
          <a:bodyPr/>
          <a:lstStyle>
            <a:lvl1pPr>
              <a:defRPr sz="3200" b="1" i="0">
                <a:solidFill>
                  <a:schemeClr val="bg1">
                    <a:lumMod val="9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  <a:endParaRPr lang="en-GB" noProof="0" dirty="0" smtClean="0"/>
          </a:p>
        </p:txBody>
      </p:sp>
    </p:spTree>
    <p:extLst>
      <p:ext uri="{BB962C8B-B14F-4D97-AF65-F5344CB8AC3E}">
        <p14:creationId xmlns:p14="http://schemas.microsoft.com/office/powerpoint/2010/main" val="1502661109"/>
      </p:ext>
    </p:extLst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Imja_glacier_Himalayas_970PX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" t="2287" r="69" b="2255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4" descr="PPT_Header02" hidden="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20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4" t="15320" r="4098" b="16253"/>
          <a:stretch/>
        </p:blipFill>
        <p:spPr>
          <a:xfrm>
            <a:off x="10937898" y="6398942"/>
            <a:ext cx="1085751" cy="459057"/>
          </a:xfrm>
          <a:prstGeom prst="rect">
            <a:avLst/>
          </a:prstGeom>
        </p:spPr>
      </p:pic>
      <p:grpSp>
        <p:nvGrpSpPr>
          <p:cNvPr id="35" name="Group 34"/>
          <p:cNvGrpSpPr/>
          <p:nvPr userDrawn="1"/>
        </p:nvGrpSpPr>
        <p:grpSpPr>
          <a:xfrm>
            <a:off x="219600" y="6570478"/>
            <a:ext cx="6826666" cy="111519"/>
            <a:chOff x="172269" y="6621494"/>
            <a:chExt cx="6826666" cy="111519"/>
          </a:xfrm>
        </p:grpSpPr>
        <p:pic>
          <p:nvPicPr>
            <p:cNvPr id="36" name="Picture 35" descr="at.png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7" name="Picture 36" descr="be.png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8" name="Picture 37" descr="ca.png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" name="Picture 38" descr="ch.png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" name="Picture 39" descr="cz.png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" name="Picture 40" descr="de.png"/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2" name="Picture 41" descr="dk.png"/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3" name="Picture 42" descr="ee.png"/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" name="Picture 43" descr="es.png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" name="Picture 44" descr="fi.png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" name="Picture 45" descr="fr.png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" name="Picture 46" descr="gr.png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" name="Picture 47" descr="hu.png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" name="Picture 48" descr="ie.png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0" name="Picture 49" descr="it.png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1" name="Picture 50" descr="lu.png"/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2" name="Picture 51" descr="nl.png"/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" name="Picture 52" descr="no.png"/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4" name="Picture 53" descr="pl.png"/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5" name="Picture 54" descr="pt.png"/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6" name="Picture 55" descr="ro.png"/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7" name="Picture 56" descr="se.png"/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8" name="Picture 57" descr="uk.png"/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9" name="Picture 58" descr="si.png"/>
            <p:cNvPicPr>
              <a:picLocks noChangeAspect="1"/>
            </p:cNvPicPr>
            <p:nvPr userDrawn="1"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  <p:pic>
        <p:nvPicPr>
          <p:cNvPr id="60" name="Picture 59"/>
          <p:cNvPicPr>
            <a:picLocks noChangeAspect="1"/>
          </p:cNvPicPr>
          <p:nvPr userDrawn="1"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cxnSp>
        <p:nvCxnSpPr>
          <p:cNvPr id="61" name="Straight Connector 60"/>
          <p:cNvCxnSpPr/>
          <p:nvPr userDrawn="1"/>
        </p:nvCxnSpPr>
        <p:spPr>
          <a:xfrm>
            <a:off x="218262" y="6398942"/>
            <a:ext cx="11766163" cy="98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18262" y="3438002"/>
            <a:ext cx="11766163" cy="421975"/>
          </a:xfrm>
          <a:solidFill>
            <a:srgbClr val="003249"/>
          </a:solidFill>
          <a:ln>
            <a:noFill/>
          </a:ln>
        </p:spPr>
        <p:txBody>
          <a:bodyPr wrap="square">
            <a:spAutoFit/>
          </a:bodyPr>
          <a:lstStyle>
            <a:lvl1pPr marL="0" indent="0">
              <a:buFont typeface="Verdana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subtitle style</a:t>
            </a:r>
            <a:endParaRPr lang="en-GB" noProof="0" dirty="0" smtClean="0"/>
          </a:p>
        </p:txBody>
      </p:sp>
      <p:sp>
        <p:nvSpPr>
          <p:cNvPr id="63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18263" y="2637142"/>
            <a:ext cx="11766162" cy="584775"/>
          </a:xfrm>
        </p:spPr>
        <p:txBody>
          <a:bodyPr/>
          <a:lstStyle>
            <a:lvl1pPr>
              <a:defRPr sz="3200" b="1" i="0">
                <a:solidFill>
                  <a:schemeClr val="bg1">
                    <a:lumMod val="9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  <a:endParaRPr lang="en-GB" noProof="0" dirty="0" smtClean="0"/>
          </a:p>
        </p:txBody>
      </p:sp>
    </p:spTree>
    <p:extLst>
      <p:ext uri="{BB962C8B-B14F-4D97-AF65-F5344CB8AC3E}">
        <p14:creationId xmlns:p14="http://schemas.microsoft.com/office/powerpoint/2010/main" val="817570243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Alphasat_artist_s_impression_970p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44" b="10159"/>
          <a:stretch>
            <a:fillRect/>
          </a:stretch>
        </p:blipFill>
        <p:spPr bwMode="auto">
          <a:xfrm>
            <a:off x="0" y="0"/>
            <a:ext cx="122094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4" descr="PPT_Header02" hidden="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20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4" t="15320" r="4098" b="16253"/>
          <a:stretch/>
        </p:blipFill>
        <p:spPr>
          <a:xfrm>
            <a:off x="10937898" y="6398942"/>
            <a:ext cx="1085751" cy="459057"/>
          </a:xfrm>
          <a:prstGeom prst="rect">
            <a:avLst/>
          </a:prstGeom>
        </p:spPr>
      </p:pic>
      <p:grpSp>
        <p:nvGrpSpPr>
          <p:cNvPr id="35" name="Group 34"/>
          <p:cNvGrpSpPr/>
          <p:nvPr userDrawn="1"/>
        </p:nvGrpSpPr>
        <p:grpSpPr>
          <a:xfrm>
            <a:off x="219600" y="6570478"/>
            <a:ext cx="6826666" cy="111519"/>
            <a:chOff x="172269" y="6621494"/>
            <a:chExt cx="6826666" cy="111519"/>
          </a:xfrm>
        </p:grpSpPr>
        <p:pic>
          <p:nvPicPr>
            <p:cNvPr id="36" name="Picture 35" descr="at.png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7" name="Picture 36" descr="be.png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8" name="Picture 37" descr="ca.png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" name="Picture 38" descr="ch.png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" name="Picture 39" descr="cz.png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" name="Picture 40" descr="de.png"/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2" name="Picture 41" descr="dk.png"/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3" name="Picture 42" descr="ee.png"/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" name="Picture 43" descr="es.png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" name="Picture 44" descr="fi.png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" name="Picture 45" descr="fr.png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" name="Picture 46" descr="gr.png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" name="Picture 47" descr="hu.png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" name="Picture 48" descr="ie.png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0" name="Picture 49" descr="it.png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1" name="Picture 50" descr="lu.png"/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2" name="Picture 51" descr="nl.png"/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" name="Picture 52" descr="no.png"/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4" name="Picture 53" descr="pl.png"/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5" name="Picture 54" descr="pt.png"/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6" name="Picture 55" descr="ro.png"/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7" name="Picture 56" descr="se.png"/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8" name="Picture 57" descr="uk.png"/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9" name="Picture 58" descr="si.png"/>
            <p:cNvPicPr>
              <a:picLocks noChangeAspect="1"/>
            </p:cNvPicPr>
            <p:nvPr userDrawn="1"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  <p:pic>
        <p:nvPicPr>
          <p:cNvPr id="60" name="Picture 59"/>
          <p:cNvPicPr>
            <a:picLocks noChangeAspect="1"/>
          </p:cNvPicPr>
          <p:nvPr userDrawn="1"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cxnSp>
        <p:nvCxnSpPr>
          <p:cNvPr id="61" name="Straight Connector 60"/>
          <p:cNvCxnSpPr/>
          <p:nvPr userDrawn="1"/>
        </p:nvCxnSpPr>
        <p:spPr>
          <a:xfrm>
            <a:off x="218262" y="6398942"/>
            <a:ext cx="11766163" cy="98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18262" y="3438002"/>
            <a:ext cx="11766163" cy="421975"/>
          </a:xfrm>
          <a:solidFill>
            <a:srgbClr val="003249"/>
          </a:solidFill>
          <a:ln>
            <a:noFill/>
          </a:ln>
        </p:spPr>
        <p:txBody>
          <a:bodyPr wrap="square">
            <a:spAutoFit/>
          </a:bodyPr>
          <a:lstStyle>
            <a:lvl1pPr marL="0" indent="0">
              <a:buFont typeface="Verdana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subtitle style</a:t>
            </a:r>
            <a:endParaRPr lang="en-GB" noProof="0" dirty="0" smtClean="0"/>
          </a:p>
        </p:txBody>
      </p:sp>
      <p:sp>
        <p:nvSpPr>
          <p:cNvPr id="63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18263" y="2637142"/>
            <a:ext cx="11766162" cy="584775"/>
          </a:xfrm>
        </p:spPr>
        <p:txBody>
          <a:bodyPr/>
          <a:lstStyle>
            <a:lvl1pPr>
              <a:defRPr sz="3200" b="1" i="0">
                <a:solidFill>
                  <a:schemeClr val="bg1">
                    <a:lumMod val="9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  <a:endParaRPr lang="en-GB" noProof="0" dirty="0" smtClean="0"/>
          </a:p>
        </p:txBody>
      </p:sp>
    </p:spTree>
    <p:extLst>
      <p:ext uri="{BB962C8B-B14F-4D97-AF65-F5344CB8AC3E}">
        <p14:creationId xmlns:p14="http://schemas.microsoft.com/office/powerpoint/2010/main" val="1302700595"/>
      </p:ext>
    </p:extLst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1"/>
          <p:cNvSpPr>
            <a:spLocks noChangeArrowheads="1"/>
          </p:cNvSpPr>
          <p:nvPr userDrawn="1"/>
        </p:nvSpPr>
        <p:spPr bwMode="auto">
          <a:xfrm>
            <a:off x="0" y="-14288"/>
            <a:ext cx="12192000" cy="6872288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/>
            <a:endParaRPr lang="en-US" altLang="x-none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5" name="Picture 32" descr="navigation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5" b="10957"/>
          <a:stretch>
            <a:fillRect/>
          </a:stretch>
        </p:blipFill>
        <p:spPr bwMode="auto">
          <a:xfrm>
            <a:off x="2824163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4" descr="PPT_Header02" hidden="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20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4" t="15320" r="4098" b="16253"/>
          <a:stretch/>
        </p:blipFill>
        <p:spPr>
          <a:xfrm>
            <a:off x="10937898" y="6398942"/>
            <a:ext cx="1085751" cy="459057"/>
          </a:xfrm>
          <a:prstGeom prst="rect">
            <a:avLst/>
          </a:prstGeom>
        </p:spPr>
      </p:pic>
      <p:grpSp>
        <p:nvGrpSpPr>
          <p:cNvPr id="36" name="Group 35"/>
          <p:cNvGrpSpPr/>
          <p:nvPr userDrawn="1"/>
        </p:nvGrpSpPr>
        <p:grpSpPr>
          <a:xfrm>
            <a:off x="219600" y="6570478"/>
            <a:ext cx="6826666" cy="111519"/>
            <a:chOff x="172269" y="6621494"/>
            <a:chExt cx="6826666" cy="111519"/>
          </a:xfrm>
        </p:grpSpPr>
        <p:pic>
          <p:nvPicPr>
            <p:cNvPr id="37" name="Picture 36" descr="at.png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8" name="Picture 37" descr="be.png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" name="Picture 38" descr="ca.png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" name="Picture 39" descr="ch.png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" name="Picture 40" descr="cz.png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2" name="Picture 41" descr="de.png"/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3" name="Picture 42" descr="dk.png"/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" name="Picture 43" descr="ee.png"/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" name="Picture 44" descr="es.png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" name="Picture 45" descr="fi.png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" name="Picture 46" descr="fr.png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" name="Picture 47" descr="gr.png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" name="Picture 48" descr="hu.png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0" name="Picture 49" descr="ie.png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1" name="Picture 50" descr="it.png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2" name="Picture 51" descr="lu.png"/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" name="Picture 52" descr="nl.png"/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4" name="Picture 53" descr="no.png"/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5" name="Picture 54" descr="pl.png"/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6" name="Picture 55" descr="pt.png"/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7" name="Picture 56" descr="ro.png"/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8" name="Picture 57" descr="se.png"/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9" name="Picture 58" descr="uk.png"/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0" name="Picture 59" descr="si.png"/>
            <p:cNvPicPr>
              <a:picLocks noChangeAspect="1"/>
            </p:cNvPicPr>
            <p:nvPr userDrawn="1"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cxnSp>
        <p:nvCxnSpPr>
          <p:cNvPr id="62" name="Straight Connector 61"/>
          <p:cNvCxnSpPr/>
          <p:nvPr userDrawn="1"/>
        </p:nvCxnSpPr>
        <p:spPr>
          <a:xfrm>
            <a:off x="218262" y="6398942"/>
            <a:ext cx="11766163" cy="98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18262" y="3438002"/>
            <a:ext cx="11766163" cy="421975"/>
          </a:xfrm>
          <a:solidFill>
            <a:srgbClr val="003249"/>
          </a:solidFill>
          <a:ln>
            <a:noFill/>
          </a:ln>
        </p:spPr>
        <p:txBody>
          <a:bodyPr wrap="square">
            <a:spAutoFit/>
          </a:bodyPr>
          <a:lstStyle>
            <a:lvl1pPr marL="0" indent="0">
              <a:buFont typeface="Verdana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subtitle style</a:t>
            </a:r>
            <a:endParaRPr lang="en-GB" noProof="0" dirty="0" smtClean="0"/>
          </a:p>
        </p:txBody>
      </p:sp>
      <p:sp>
        <p:nvSpPr>
          <p:cNvPr id="64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18263" y="2637142"/>
            <a:ext cx="11766162" cy="584775"/>
          </a:xfrm>
        </p:spPr>
        <p:txBody>
          <a:bodyPr/>
          <a:lstStyle>
            <a:lvl1pPr>
              <a:defRPr sz="3200" b="1" i="0">
                <a:solidFill>
                  <a:schemeClr val="bg1">
                    <a:lumMod val="9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  <a:endParaRPr lang="en-GB" noProof="0" dirty="0" smtClean="0"/>
          </a:p>
        </p:txBody>
      </p:sp>
    </p:spTree>
    <p:extLst>
      <p:ext uri="{BB962C8B-B14F-4D97-AF65-F5344CB8AC3E}">
        <p14:creationId xmlns:p14="http://schemas.microsoft.com/office/powerpoint/2010/main" val="893119000"/>
      </p:ext>
    </p:extLst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Alexander_Gerst_spacewalk_970px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13858" r="761" b="11696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4" descr="PPT_Header02" hidden="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20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4" t="15320" r="4098" b="16253"/>
          <a:stretch/>
        </p:blipFill>
        <p:spPr>
          <a:xfrm>
            <a:off x="10937898" y="6398942"/>
            <a:ext cx="1085751" cy="459057"/>
          </a:xfrm>
          <a:prstGeom prst="rect">
            <a:avLst/>
          </a:prstGeom>
        </p:spPr>
      </p:pic>
      <p:grpSp>
        <p:nvGrpSpPr>
          <p:cNvPr id="35" name="Group 34"/>
          <p:cNvGrpSpPr/>
          <p:nvPr userDrawn="1"/>
        </p:nvGrpSpPr>
        <p:grpSpPr>
          <a:xfrm>
            <a:off x="219600" y="6570478"/>
            <a:ext cx="6826666" cy="111519"/>
            <a:chOff x="172269" y="6621494"/>
            <a:chExt cx="6826666" cy="111519"/>
          </a:xfrm>
        </p:grpSpPr>
        <p:pic>
          <p:nvPicPr>
            <p:cNvPr id="36" name="Picture 35" descr="at.png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7" name="Picture 36" descr="be.png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8" name="Picture 37" descr="ca.png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" name="Picture 38" descr="ch.png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" name="Picture 39" descr="cz.png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" name="Picture 40" descr="de.png"/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2" name="Picture 41" descr="dk.png"/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3" name="Picture 42" descr="ee.png"/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" name="Picture 43" descr="es.png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" name="Picture 44" descr="fi.png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" name="Picture 45" descr="fr.png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" name="Picture 46" descr="gr.png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" name="Picture 47" descr="hu.png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" name="Picture 48" descr="ie.png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0" name="Picture 49" descr="it.png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1" name="Picture 50" descr="lu.png"/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2" name="Picture 51" descr="nl.png"/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" name="Picture 52" descr="no.png"/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4" name="Picture 53" descr="pl.png"/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5" name="Picture 54" descr="pt.png"/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6" name="Picture 55" descr="ro.png"/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7" name="Picture 56" descr="se.png"/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8" name="Picture 57" descr="uk.png"/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9" name="Picture 58" descr="si.png"/>
            <p:cNvPicPr>
              <a:picLocks noChangeAspect="1"/>
            </p:cNvPicPr>
            <p:nvPr userDrawn="1"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  <p:pic>
        <p:nvPicPr>
          <p:cNvPr id="60" name="Picture 59"/>
          <p:cNvPicPr>
            <a:picLocks noChangeAspect="1"/>
          </p:cNvPicPr>
          <p:nvPr userDrawn="1"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cxnSp>
        <p:nvCxnSpPr>
          <p:cNvPr id="61" name="Straight Connector 60"/>
          <p:cNvCxnSpPr/>
          <p:nvPr userDrawn="1"/>
        </p:nvCxnSpPr>
        <p:spPr>
          <a:xfrm>
            <a:off x="218262" y="6398942"/>
            <a:ext cx="11766163" cy="98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18262" y="3438002"/>
            <a:ext cx="11766163" cy="421975"/>
          </a:xfrm>
          <a:solidFill>
            <a:srgbClr val="003249"/>
          </a:solidFill>
          <a:ln>
            <a:noFill/>
          </a:ln>
        </p:spPr>
        <p:txBody>
          <a:bodyPr wrap="square">
            <a:spAutoFit/>
          </a:bodyPr>
          <a:lstStyle>
            <a:lvl1pPr marL="0" indent="0">
              <a:buFont typeface="Verdana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subtitle style</a:t>
            </a:r>
            <a:endParaRPr lang="en-GB" noProof="0" dirty="0" smtClean="0"/>
          </a:p>
        </p:txBody>
      </p:sp>
      <p:sp>
        <p:nvSpPr>
          <p:cNvPr id="63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18263" y="2637142"/>
            <a:ext cx="11766162" cy="584775"/>
          </a:xfrm>
        </p:spPr>
        <p:txBody>
          <a:bodyPr/>
          <a:lstStyle>
            <a:lvl1pPr>
              <a:defRPr sz="3200" b="1" i="0">
                <a:solidFill>
                  <a:schemeClr val="bg1">
                    <a:lumMod val="9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  <a:endParaRPr lang="en-GB" noProof="0" dirty="0" smtClean="0"/>
          </a:p>
        </p:txBody>
      </p:sp>
    </p:spTree>
    <p:extLst>
      <p:ext uri="{BB962C8B-B14F-4D97-AF65-F5344CB8AC3E}">
        <p14:creationId xmlns:p14="http://schemas.microsoft.com/office/powerpoint/2010/main" val="1887824117"/>
      </p:ext>
    </p:extLst>
  </p:cSld>
  <p:clrMapOvr>
    <a:masterClrMapping/>
  </p:clrMapOvr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Liftoff_of_Vega_VV06_carrying_LISA_Pathfinder_970PX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"/>
            <a:ext cx="12193588" cy="686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4" descr="PPT_Header02" hidden="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20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4" t="15320" r="4098" b="16253"/>
          <a:stretch/>
        </p:blipFill>
        <p:spPr>
          <a:xfrm>
            <a:off x="10937898" y="6398942"/>
            <a:ext cx="1085751" cy="459057"/>
          </a:xfrm>
          <a:prstGeom prst="rect">
            <a:avLst/>
          </a:prstGeom>
        </p:spPr>
      </p:pic>
      <p:grpSp>
        <p:nvGrpSpPr>
          <p:cNvPr id="35" name="Group 34"/>
          <p:cNvGrpSpPr/>
          <p:nvPr userDrawn="1"/>
        </p:nvGrpSpPr>
        <p:grpSpPr>
          <a:xfrm>
            <a:off x="219600" y="6570478"/>
            <a:ext cx="6826666" cy="111519"/>
            <a:chOff x="172269" y="6621494"/>
            <a:chExt cx="6826666" cy="111519"/>
          </a:xfrm>
        </p:grpSpPr>
        <p:pic>
          <p:nvPicPr>
            <p:cNvPr id="36" name="Picture 35" descr="at.png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7" name="Picture 36" descr="be.png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8" name="Picture 37" descr="ca.png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" name="Picture 38" descr="ch.png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" name="Picture 39" descr="cz.png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" name="Picture 40" descr="de.png"/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2" name="Picture 41" descr="dk.png"/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3" name="Picture 42" descr="ee.png"/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" name="Picture 43" descr="es.png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" name="Picture 44" descr="fi.png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" name="Picture 45" descr="fr.png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" name="Picture 46" descr="gr.png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" name="Picture 47" descr="hu.png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" name="Picture 48" descr="ie.png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0" name="Picture 49" descr="it.png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1" name="Picture 50" descr="lu.png"/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2" name="Picture 51" descr="nl.png"/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" name="Picture 52" descr="no.png"/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4" name="Picture 53" descr="pl.png"/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5" name="Picture 54" descr="pt.png"/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6" name="Picture 55" descr="ro.png"/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7" name="Picture 56" descr="se.png"/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8" name="Picture 57" descr="uk.png"/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9" name="Picture 58" descr="si.png"/>
            <p:cNvPicPr>
              <a:picLocks noChangeAspect="1"/>
            </p:cNvPicPr>
            <p:nvPr userDrawn="1"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  <p:pic>
        <p:nvPicPr>
          <p:cNvPr id="60" name="Picture 59"/>
          <p:cNvPicPr>
            <a:picLocks noChangeAspect="1"/>
          </p:cNvPicPr>
          <p:nvPr userDrawn="1"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cxnSp>
        <p:nvCxnSpPr>
          <p:cNvPr id="61" name="Straight Connector 60"/>
          <p:cNvCxnSpPr/>
          <p:nvPr userDrawn="1"/>
        </p:nvCxnSpPr>
        <p:spPr>
          <a:xfrm>
            <a:off x="218262" y="6398942"/>
            <a:ext cx="11766163" cy="98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18262" y="3438002"/>
            <a:ext cx="11766163" cy="421975"/>
          </a:xfrm>
          <a:solidFill>
            <a:srgbClr val="003249"/>
          </a:solidFill>
          <a:ln>
            <a:noFill/>
          </a:ln>
        </p:spPr>
        <p:txBody>
          <a:bodyPr wrap="square">
            <a:spAutoFit/>
          </a:bodyPr>
          <a:lstStyle>
            <a:lvl1pPr marL="0" indent="0">
              <a:buFont typeface="Verdana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subtitle style</a:t>
            </a:r>
            <a:endParaRPr lang="en-GB" noProof="0" dirty="0" smtClean="0"/>
          </a:p>
        </p:txBody>
      </p:sp>
      <p:sp>
        <p:nvSpPr>
          <p:cNvPr id="63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18263" y="2637142"/>
            <a:ext cx="11766162" cy="584775"/>
          </a:xfrm>
        </p:spPr>
        <p:txBody>
          <a:bodyPr/>
          <a:lstStyle>
            <a:lvl1pPr>
              <a:defRPr sz="3200" b="1" i="0">
                <a:solidFill>
                  <a:schemeClr val="bg1">
                    <a:lumMod val="9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  <a:endParaRPr lang="en-GB" noProof="0" dirty="0" smtClean="0"/>
          </a:p>
        </p:txBody>
      </p:sp>
    </p:spTree>
    <p:extLst>
      <p:ext uri="{BB962C8B-B14F-4D97-AF65-F5344CB8AC3E}">
        <p14:creationId xmlns:p14="http://schemas.microsoft.com/office/powerpoint/2010/main" val="1736533641"/>
      </p:ext>
    </p:extLst>
  </p:cSld>
  <p:clrMapOvr>
    <a:masterClrMapping/>
  </p:clrMapOvr>
  <p:hf sldNum="0"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Vega_VV04_IXV_Liftoff_970PX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2192000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4" descr="PPT_Header02" hidden="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20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4" t="15320" r="4098" b="16253"/>
          <a:stretch/>
        </p:blipFill>
        <p:spPr>
          <a:xfrm>
            <a:off x="10937898" y="6398942"/>
            <a:ext cx="1085751" cy="459057"/>
          </a:xfrm>
          <a:prstGeom prst="rect">
            <a:avLst/>
          </a:prstGeom>
        </p:spPr>
      </p:pic>
      <p:grpSp>
        <p:nvGrpSpPr>
          <p:cNvPr id="35" name="Group 34"/>
          <p:cNvGrpSpPr/>
          <p:nvPr userDrawn="1"/>
        </p:nvGrpSpPr>
        <p:grpSpPr>
          <a:xfrm>
            <a:off x="219600" y="6570478"/>
            <a:ext cx="6826666" cy="111519"/>
            <a:chOff x="172269" y="6621494"/>
            <a:chExt cx="6826666" cy="111519"/>
          </a:xfrm>
        </p:grpSpPr>
        <p:pic>
          <p:nvPicPr>
            <p:cNvPr id="36" name="Picture 35" descr="at.png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7" name="Picture 36" descr="be.png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8" name="Picture 37" descr="ca.png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" name="Picture 38" descr="ch.png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" name="Picture 39" descr="cz.png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" name="Picture 40" descr="de.png"/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2" name="Picture 41" descr="dk.png"/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3" name="Picture 42" descr="ee.png"/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" name="Picture 43" descr="es.png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" name="Picture 44" descr="fi.png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" name="Picture 45" descr="fr.png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" name="Picture 46" descr="gr.png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" name="Picture 47" descr="hu.png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" name="Picture 48" descr="ie.png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0" name="Picture 49" descr="it.png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1" name="Picture 50" descr="lu.png"/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2" name="Picture 51" descr="nl.png"/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" name="Picture 52" descr="no.png"/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4" name="Picture 53" descr="pl.png"/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5" name="Picture 54" descr="pt.png"/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6" name="Picture 55" descr="ro.png"/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7" name="Picture 56" descr="se.png"/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8" name="Picture 57" descr="uk.png"/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9" name="Picture 58" descr="si.png"/>
            <p:cNvPicPr>
              <a:picLocks noChangeAspect="1"/>
            </p:cNvPicPr>
            <p:nvPr userDrawn="1"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  <p:pic>
        <p:nvPicPr>
          <p:cNvPr id="60" name="Picture 59"/>
          <p:cNvPicPr>
            <a:picLocks noChangeAspect="1"/>
          </p:cNvPicPr>
          <p:nvPr userDrawn="1"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cxnSp>
        <p:nvCxnSpPr>
          <p:cNvPr id="61" name="Straight Connector 60"/>
          <p:cNvCxnSpPr/>
          <p:nvPr userDrawn="1"/>
        </p:nvCxnSpPr>
        <p:spPr>
          <a:xfrm>
            <a:off x="218262" y="6398942"/>
            <a:ext cx="11766163" cy="98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18262" y="3438002"/>
            <a:ext cx="11766163" cy="421975"/>
          </a:xfrm>
          <a:solidFill>
            <a:srgbClr val="003249"/>
          </a:solidFill>
          <a:ln>
            <a:noFill/>
          </a:ln>
        </p:spPr>
        <p:txBody>
          <a:bodyPr wrap="square">
            <a:spAutoFit/>
          </a:bodyPr>
          <a:lstStyle>
            <a:lvl1pPr marL="0" indent="0">
              <a:buFont typeface="Verdana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subtitle style</a:t>
            </a:r>
            <a:endParaRPr lang="en-GB" noProof="0" dirty="0" smtClean="0"/>
          </a:p>
        </p:txBody>
      </p:sp>
      <p:sp>
        <p:nvSpPr>
          <p:cNvPr id="63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18263" y="2637142"/>
            <a:ext cx="11766162" cy="584775"/>
          </a:xfrm>
        </p:spPr>
        <p:txBody>
          <a:bodyPr/>
          <a:lstStyle>
            <a:lvl1pPr>
              <a:defRPr sz="3200" b="1" i="0">
                <a:solidFill>
                  <a:schemeClr val="bg1">
                    <a:lumMod val="9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  <a:endParaRPr lang="en-GB" noProof="0" dirty="0" smtClean="0"/>
          </a:p>
        </p:txBody>
      </p:sp>
    </p:spTree>
    <p:extLst>
      <p:ext uri="{BB962C8B-B14F-4D97-AF65-F5344CB8AC3E}">
        <p14:creationId xmlns:p14="http://schemas.microsoft.com/office/powerpoint/2010/main" val="1618141557"/>
      </p:ext>
    </p:extLst>
  </p:cSld>
  <p:clrMapOvr>
    <a:masterClrMapping/>
  </p:clrMapOvr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cover slide 6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4" r="1521" b="4765"/>
          <a:stretch>
            <a:fillRect/>
          </a:stretch>
        </p:blipFill>
        <p:spPr bwMode="auto">
          <a:xfrm>
            <a:off x="0" y="-4763"/>
            <a:ext cx="12192000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4" descr="PPT_Header02" hidden="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20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4" t="15320" r="4098" b="16253"/>
          <a:stretch/>
        </p:blipFill>
        <p:spPr>
          <a:xfrm>
            <a:off x="10937898" y="6398942"/>
            <a:ext cx="1085751" cy="459057"/>
          </a:xfrm>
          <a:prstGeom prst="rect">
            <a:avLst/>
          </a:prstGeom>
        </p:spPr>
      </p:pic>
      <p:grpSp>
        <p:nvGrpSpPr>
          <p:cNvPr id="35" name="Group 34"/>
          <p:cNvGrpSpPr/>
          <p:nvPr userDrawn="1"/>
        </p:nvGrpSpPr>
        <p:grpSpPr>
          <a:xfrm>
            <a:off x="219600" y="6570478"/>
            <a:ext cx="6826666" cy="111519"/>
            <a:chOff x="172269" y="6621494"/>
            <a:chExt cx="6826666" cy="111519"/>
          </a:xfrm>
        </p:grpSpPr>
        <p:pic>
          <p:nvPicPr>
            <p:cNvPr id="36" name="Picture 35" descr="at.png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7" name="Picture 36" descr="be.png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8" name="Picture 37" descr="ca.png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" name="Picture 38" descr="ch.png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" name="Picture 39" descr="cz.png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" name="Picture 40" descr="de.png"/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2" name="Picture 41" descr="dk.png"/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3" name="Picture 42" descr="ee.png"/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" name="Picture 43" descr="es.png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" name="Picture 44" descr="fi.png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" name="Picture 45" descr="fr.png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" name="Picture 46" descr="gr.png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" name="Picture 47" descr="hu.png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" name="Picture 48" descr="ie.png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0" name="Picture 49" descr="it.png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1" name="Picture 50" descr="lu.png"/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2" name="Picture 51" descr="nl.png"/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" name="Picture 52" descr="no.png"/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4" name="Picture 53" descr="pl.png"/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5" name="Picture 54" descr="pt.png"/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6" name="Picture 55" descr="ro.png"/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7" name="Picture 56" descr="se.png"/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8" name="Picture 57" descr="uk.png"/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9" name="Picture 58" descr="si.png"/>
            <p:cNvPicPr>
              <a:picLocks noChangeAspect="1"/>
            </p:cNvPicPr>
            <p:nvPr userDrawn="1"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  <p:pic>
        <p:nvPicPr>
          <p:cNvPr id="60" name="Picture 59"/>
          <p:cNvPicPr>
            <a:picLocks noChangeAspect="1"/>
          </p:cNvPicPr>
          <p:nvPr userDrawn="1"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cxnSp>
        <p:nvCxnSpPr>
          <p:cNvPr id="61" name="Straight Connector 60"/>
          <p:cNvCxnSpPr/>
          <p:nvPr userDrawn="1"/>
        </p:nvCxnSpPr>
        <p:spPr>
          <a:xfrm>
            <a:off x="218262" y="6398942"/>
            <a:ext cx="11766163" cy="98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18262" y="3438002"/>
            <a:ext cx="11766163" cy="421975"/>
          </a:xfrm>
          <a:solidFill>
            <a:srgbClr val="003249"/>
          </a:solidFill>
          <a:ln>
            <a:noFill/>
          </a:ln>
        </p:spPr>
        <p:txBody>
          <a:bodyPr wrap="square">
            <a:spAutoFit/>
          </a:bodyPr>
          <a:lstStyle>
            <a:lvl1pPr marL="0" indent="0">
              <a:buFont typeface="Verdana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subtitle style</a:t>
            </a:r>
            <a:endParaRPr lang="en-GB" noProof="0" dirty="0" smtClean="0"/>
          </a:p>
        </p:txBody>
      </p:sp>
      <p:sp>
        <p:nvSpPr>
          <p:cNvPr id="63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18263" y="2637142"/>
            <a:ext cx="11766162" cy="584775"/>
          </a:xfrm>
        </p:spPr>
        <p:txBody>
          <a:bodyPr/>
          <a:lstStyle>
            <a:lvl1pPr>
              <a:defRPr sz="3200" b="1" i="0">
                <a:solidFill>
                  <a:schemeClr val="bg1">
                    <a:lumMod val="9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  <a:endParaRPr lang="en-GB" noProof="0" dirty="0" smtClean="0"/>
          </a:p>
        </p:txBody>
      </p:sp>
    </p:spTree>
    <p:extLst>
      <p:ext uri="{BB962C8B-B14F-4D97-AF65-F5344CB8AC3E}">
        <p14:creationId xmlns:p14="http://schemas.microsoft.com/office/powerpoint/2010/main" val="372242891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Text Box 38"/>
          <p:cNvSpPr txBox="1">
            <a:spLocks noChangeArrowheads="1"/>
          </p:cNvSpPr>
          <p:nvPr userDrawn="1"/>
        </p:nvSpPr>
        <p:spPr bwMode="auto">
          <a:xfrm>
            <a:off x="210075" y="6127999"/>
            <a:ext cx="37491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 b="0" i="0" noProof="0" dirty="0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t>ESA UNCLASSIFIED - For Official Use</a:t>
            </a:r>
            <a:endParaRPr lang="en-GB" sz="1000" b="0" i="0" noProof="0" dirty="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4" t="15320" r="4098" b="16253"/>
          <a:stretch/>
        </p:blipFill>
        <p:spPr>
          <a:xfrm>
            <a:off x="10937898" y="6398942"/>
            <a:ext cx="1085751" cy="459057"/>
          </a:xfrm>
          <a:prstGeom prst="rect">
            <a:avLst/>
          </a:prstGeom>
        </p:spPr>
      </p:pic>
      <p:grpSp>
        <p:nvGrpSpPr>
          <p:cNvPr id="34" name="Group 33"/>
          <p:cNvGrpSpPr/>
          <p:nvPr userDrawn="1"/>
        </p:nvGrpSpPr>
        <p:grpSpPr>
          <a:xfrm>
            <a:off x="219600" y="6570478"/>
            <a:ext cx="6826666" cy="111519"/>
            <a:chOff x="172269" y="6621494"/>
            <a:chExt cx="6826666" cy="111519"/>
          </a:xfrm>
        </p:grpSpPr>
        <p:pic>
          <p:nvPicPr>
            <p:cNvPr id="35" name="Picture 34" descr="at.png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6" name="Picture 35" descr="be.png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7" name="Picture 36" descr="ca.png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8" name="Picture 37" descr="ch.png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" name="Picture 38" descr="cz.png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" name="Picture 39" descr="de.png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" name="Picture 40" descr="dk.png"/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2" name="Picture 41" descr="ee.png"/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3" name="Picture 42" descr="es.png"/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" name="Picture 43" descr="fi.png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" name="Picture 44" descr="fr.png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" name="Picture 45" descr="gr.png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" name="Picture 46" descr="hu.png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" name="Picture 47" descr="ie.png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" name="Picture 48" descr="it.png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0" name="Picture 49" descr="lu.png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1" name="Picture 50" descr="nl.png"/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2" name="Picture 51" descr="no.png"/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" name="Picture 52" descr="pl.png"/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4" name="Picture 53" descr="pt.png"/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5" name="Picture 54" descr="ro.png"/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6" name="Picture 55" descr="se.png"/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7" name="Picture 56" descr="uk.png"/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8" name="Picture 57" descr="si.png"/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cxnSp>
        <p:nvCxnSpPr>
          <p:cNvPr id="60" name="Straight Connector 59"/>
          <p:cNvCxnSpPr/>
          <p:nvPr userDrawn="1"/>
        </p:nvCxnSpPr>
        <p:spPr>
          <a:xfrm>
            <a:off x="218262" y="6398942"/>
            <a:ext cx="11766163" cy="98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Box 34"/>
          <p:cNvSpPr txBox="1">
            <a:spLocks noChangeAspect="1" noChangeArrowheads="1"/>
          </p:cNvSpPr>
          <p:nvPr userDrawn="1"/>
        </p:nvSpPr>
        <p:spPr bwMode="auto">
          <a:xfrm>
            <a:off x="8232775" y="6127999"/>
            <a:ext cx="374914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Ins="0"/>
          <a:lstStyle/>
          <a:p>
            <a:pPr algn="r">
              <a:spcBef>
                <a:spcPct val="50000"/>
              </a:spcBef>
            </a:pPr>
            <a:fld id="{BBA2E11D-44E1-43DD-A173-928128880055}" type="slidenum">
              <a:rPr lang="en-GB" sz="1000" noProof="1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pPr algn="r">
                <a:spcBef>
                  <a:spcPct val="50000"/>
                </a:spcBef>
              </a:pPr>
              <a:t>‹#›</a:t>
            </a:fld>
            <a:endParaRPr lang="en-GB" sz="1000" noProof="1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011_cover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4" descr="PPT_Header02" hidden="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20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4" t="15320" r="4098" b="16253"/>
          <a:stretch/>
        </p:blipFill>
        <p:spPr>
          <a:xfrm>
            <a:off x="10937898" y="6398942"/>
            <a:ext cx="1085751" cy="459057"/>
          </a:xfrm>
          <a:prstGeom prst="rect">
            <a:avLst/>
          </a:prstGeom>
        </p:spPr>
      </p:pic>
      <p:grpSp>
        <p:nvGrpSpPr>
          <p:cNvPr id="35" name="Group 34"/>
          <p:cNvGrpSpPr/>
          <p:nvPr userDrawn="1"/>
        </p:nvGrpSpPr>
        <p:grpSpPr>
          <a:xfrm>
            <a:off x="219600" y="6570478"/>
            <a:ext cx="6826666" cy="111519"/>
            <a:chOff x="172269" y="6621494"/>
            <a:chExt cx="6826666" cy="111519"/>
          </a:xfrm>
        </p:grpSpPr>
        <p:pic>
          <p:nvPicPr>
            <p:cNvPr id="36" name="Picture 35" descr="at.png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7" name="Picture 36" descr="be.png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8" name="Picture 37" descr="ca.png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" name="Picture 38" descr="ch.png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" name="Picture 39" descr="cz.png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" name="Picture 40" descr="de.png"/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2" name="Picture 41" descr="dk.png"/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3" name="Picture 42" descr="ee.png"/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" name="Picture 43" descr="es.png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" name="Picture 44" descr="fi.png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" name="Picture 45" descr="fr.png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" name="Picture 46" descr="gr.png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" name="Picture 47" descr="hu.png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" name="Picture 48" descr="ie.png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0" name="Picture 49" descr="it.png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1" name="Picture 50" descr="lu.png"/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2" name="Picture 51" descr="nl.png"/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" name="Picture 52" descr="no.png"/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4" name="Picture 53" descr="pl.png"/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5" name="Picture 54" descr="pt.png"/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6" name="Picture 55" descr="ro.png"/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7" name="Picture 56" descr="se.png"/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8" name="Picture 57" descr="uk.png"/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9" name="Picture 58" descr="si.png"/>
            <p:cNvPicPr>
              <a:picLocks noChangeAspect="1"/>
            </p:cNvPicPr>
            <p:nvPr userDrawn="1"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  <p:pic>
        <p:nvPicPr>
          <p:cNvPr id="60" name="Picture 59"/>
          <p:cNvPicPr>
            <a:picLocks noChangeAspect="1"/>
          </p:cNvPicPr>
          <p:nvPr userDrawn="1"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cxnSp>
        <p:nvCxnSpPr>
          <p:cNvPr id="61" name="Straight Connector 60"/>
          <p:cNvCxnSpPr/>
          <p:nvPr userDrawn="1"/>
        </p:nvCxnSpPr>
        <p:spPr>
          <a:xfrm>
            <a:off x="218262" y="6398942"/>
            <a:ext cx="11766163" cy="98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18262" y="3438002"/>
            <a:ext cx="11766163" cy="421975"/>
          </a:xfrm>
          <a:solidFill>
            <a:srgbClr val="003249"/>
          </a:solidFill>
          <a:ln>
            <a:noFill/>
          </a:ln>
        </p:spPr>
        <p:txBody>
          <a:bodyPr wrap="square">
            <a:spAutoFit/>
          </a:bodyPr>
          <a:lstStyle>
            <a:lvl1pPr marL="0" indent="0">
              <a:buFont typeface="Verdana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subtitle style</a:t>
            </a:r>
            <a:endParaRPr lang="en-GB" noProof="0" dirty="0" smtClean="0"/>
          </a:p>
        </p:txBody>
      </p:sp>
      <p:sp>
        <p:nvSpPr>
          <p:cNvPr id="63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18263" y="2637142"/>
            <a:ext cx="11766162" cy="584775"/>
          </a:xfrm>
        </p:spPr>
        <p:txBody>
          <a:bodyPr/>
          <a:lstStyle>
            <a:lvl1pPr>
              <a:defRPr sz="3200" b="1" i="0">
                <a:solidFill>
                  <a:schemeClr val="bg1">
                    <a:lumMod val="9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  <a:endParaRPr lang="en-GB" noProof="0" dirty="0" smtClean="0"/>
          </a:p>
        </p:txBody>
      </p:sp>
    </p:spTree>
    <p:extLst>
      <p:ext uri="{BB962C8B-B14F-4D97-AF65-F5344CB8AC3E}">
        <p14:creationId xmlns:p14="http://schemas.microsoft.com/office/powerpoint/2010/main" val="666405326"/>
      </p:ext>
    </p:extLst>
  </p:cSld>
  <p:clrMapOvr>
    <a:masterClrMapping/>
  </p:clrMapOvr>
  <p:hf sldNum="0"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GB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18261" y="157324"/>
            <a:ext cx="1011322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 smtClean="0"/>
              <a:t>CLICK TO EDIT MASTER TITLE STYLE</a:t>
            </a:r>
            <a:endParaRPr lang="en-GB" altLang="en-US" dirty="0"/>
          </a:p>
        </p:txBody>
      </p:sp>
      <p:sp>
        <p:nvSpPr>
          <p:cNvPr id="5" name="Text Box 38"/>
          <p:cNvSpPr txBox="1">
            <a:spLocks noChangeArrowheads="1"/>
          </p:cNvSpPr>
          <p:nvPr userDrawn="1"/>
        </p:nvSpPr>
        <p:spPr bwMode="auto">
          <a:xfrm>
            <a:off x="210075" y="6127999"/>
            <a:ext cx="37491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 b="0" i="0" noProof="0" dirty="0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t>ESA UNCLASSIFIED - For Official Use</a:t>
            </a:r>
            <a:endParaRPr lang="en-GB" sz="1000" b="0" i="0" noProof="0" dirty="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6653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Box 38"/>
          <p:cNvSpPr txBox="1">
            <a:spLocks noChangeArrowheads="1"/>
          </p:cNvSpPr>
          <p:nvPr userDrawn="1"/>
        </p:nvSpPr>
        <p:spPr bwMode="auto">
          <a:xfrm>
            <a:off x="210075" y="6127999"/>
            <a:ext cx="37491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 b="0" i="0" noProof="0" dirty="0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t>ESA UNCLASSIFIED - For Official Use</a:t>
            </a:r>
            <a:endParaRPr lang="en-GB" sz="1000" b="0" i="0" noProof="0" dirty="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4" t="15320" r="4098" b="16253"/>
          <a:stretch/>
        </p:blipFill>
        <p:spPr>
          <a:xfrm>
            <a:off x="10937898" y="6398942"/>
            <a:ext cx="1085751" cy="459057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219600" y="6570478"/>
            <a:ext cx="6826666" cy="111519"/>
            <a:chOff x="172269" y="6621494"/>
            <a:chExt cx="6826666" cy="111519"/>
          </a:xfrm>
        </p:grpSpPr>
        <p:pic>
          <p:nvPicPr>
            <p:cNvPr id="9" name="Picture 8" descr="at.png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 descr="be.png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Picture 10" descr="ca.png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Picture 11" descr="ch.png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Picture 12" descr="cz.png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Picture 13" descr="de.png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" name="Picture 14" descr="dk.png"/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" name="Picture 15" descr="ee.png"/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Picture 16" descr="es.png"/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" name="Picture 17" descr="fi.png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" name="Picture 18" descr="fr.png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" name="Picture 19" descr="gr.png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" name="Picture 20" descr="hu.png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" name="Picture 21" descr="ie.png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" name="Picture 22" descr="it.png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" name="Picture 23" descr="lu.png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Picture 24" descr="nl.png"/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" name="Picture 25" descr="no.png"/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" name="Picture 26" descr="pl.png"/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" name="Picture 27" descr="pt.png"/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" name="Picture 28" descr="ro.png"/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" name="Picture 29" descr="se.png"/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" name="Picture 30" descr="uk.png"/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" name="Picture 31" descr="si.png"/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cxnSp>
        <p:nvCxnSpPr>
          <p:cNvPr id="34" name="Straight Connector 33"/>
          <p:cNvCxnSpPr/>
          <p:nvPr userDrawn="1"/>
        </p:nvCxnSpPr>
        <p:spPr>
          <a:xfrm>
            <a:off x="218262" y="6398942"/>
            <a:ext cx="11766163" cy="98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Box 34"/>
          <p:cNvSpPr txBox="1">
            <a:spLocks noChangeAspect="1" noChangeArrowheads="1"/>
          </p:cNvSpPr>
          <p:nvPr userDrawn="1"/>
        </p:nvSpPr>
        <p:spPr bwMode="auto">
          <a:xfrm>
            <a:off x="8232775" y="6127999"/>
            <a:ext cx="374914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Ins="0"/>
          <a:lstStyle/>
          <a:p>
            <a:pPr algn="r">
              <a:spcBef>
                <a:spcPct val="50000"/>
              </a:spcBef>
            </a:pPr>
            <a:fld id="{BBA2E11D-44E1-43DD-A173-928128880055}" type="slidenum">
              <a:rPr lang="en-GB" sz="1000" noProof="1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pPr algn="r">
                <a:spcBef>
                  <a:spcPct val="50000"/>
                </a:spcBef>
              </a:pPr>
              <a:t>‹#›</a:t>
            </a:fld>
            <a:endParaRPr lang="en-GB" sz="1000" noProof="1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18261" y="157324"/>
            <a:ext cx="1011322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dirty="0" smtClean="0"/>
              <a:t>CLICK TO EDIT MASTER TITLE STYLE</a:t>
            </a:r>
            <a:endParaRPr lang="en-GB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1269" y="1673225"/>
            <a:ext cx="5185835" cy="4318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0297" y="1673225"/>
            <a:ext cx="5184000" cy="4318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18261" y="157324"/>
            <a:ext cx="1011322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 smtClean="0"/>
              <a:t>CLICK TO EDIT MASTER TITLE STYLE</a:t>
            </a:r>
            <a:endParaRPr lang="en-GB" altLang="en-US" dirty="0"/>
          </a:p>
        </p:txBody>
      </p:sp>
      <p:sp>
        <p:nvSpPr>
          <p:cNvPr id="6" name="Text Box 38"/>
          <p:cNvSpPr txBox="1">
            <a:spLocks noChangeArrowheads="1"/>
          </p:cNvSpPr>
          <p:nvPr userDrawn="1"/>
        </p:nvSpPr>
        <p:spPr bwMode="auto">
          <a:xfrm>
            <a:off x="210075" y="6127999"/>
            <a:ext cx="37491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 b="0" i="0" noProof="0" dirty="0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t>ESA UNCLASSIFIED - For Official Use</a:t>
            </a:r>
            <a:endParaRPr lang="en-GB" sz="1000" b="0" i="0" noProof="0" dirty="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700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000" y="3306617"/>
            <a:ext cx="10385400" cy="707886"/>
          </a:xfrm>
        </p:spPr>
        <p:txBody>
          <a:bodyPr anchor="t"/>
          <a:lstStyle>
            <a:lvl1pPr algn="l">
              <a:defRPr sz="4000" b="1" cap="all">
                <a:solidFill>
                  <a:srgbClr val="003249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6000" y="1806426"/>
            <a:ext cx="10385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8197A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noProof="0" dirty="0" smtClean="0"/>
              <a:t>Click to edit Master text styles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Box 38"/>
          <p:cNvSpPr txBox="1">
            <a:spLocks noChangeArrowheads="1"/>
          </p:cNvSpPr>
          <p:nvPr userDrawn="1"/>
        </p:nvSpPr>
        <p:spPr bwMode="auto">
          <a:xfrm>
            <a:off x="210075" y="6127999"/>
            <a:ext cx="37491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 b="0" i="0" noProof="0" dirty="0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t>ESA UNCLASSIFIED - For Official Use</a:t>
            </a:r>
            <a:endParaRPr lang="en-GB" sz="1000" b="0" i="0" noProof="0" dirty="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4" t="15320" r="4098" b="16253"/>
          <a:stretch/>
        </p:blipFill>
        <p:spPr>
          <a:xfrm>
            <a:off x="10937898" y="6398942"/>
            <a:ext cx="1085751" cy="459057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219600" y="6570478"/>
            <a:ext cx="6826666" cy="111519"/>
            <a:chOff x="172269" y="6621494"/>
            <a:chExt cx="6826666" cy="111519"/>
          </a:xfrm>
        </p:grpSpPr>
        <p:pic>
          <p:nvPicPr>
            <p:cNvPr id="8" name="Picture 7" descr="at.png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8" descr="be.png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 descr="ca.png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Picture 10" descr="ch.png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Picture 11" descr="cz.png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Picture 12" descr="de.png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Picture 13" descr="dk.png"/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" name="Picture 14" descr="ee.png"/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" name="Picture 15" descr="es.png"/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Picture 16" descr="fi.png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" name="Picture 17" descr="fr.png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" name="Picture 18" descr="gr.png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" name="Picture 19" descr="hu.png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" name="Picture 20" descr="ie.png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" name="Picture 21" descr="it.png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" name="Picture 22" descr="lu.png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" name="Picture 23" descr="nl.png"/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Picture 24" descr="no.png"/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" name="Picture 25" descr="pl.png"/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" name="Picture 26" descr="pt.png"/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" name="Picture 27" descr="ro.png"/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" name="Picture 28" descr="se.png"/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" name="Picture 29" descr="uk.png"/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" name="Picture 30" descr="si.png"/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cxnSp>
        <p:nvCxnSpPr>
          <p:cNvPr id="33" name="Straight Connector 32"/>
          <p:cNvCxnSpPr/>
          <p:nvPr userDrawn="1"/>
        </p:nvCxnSpPr>
        <p:spPr>
          <a:xfrm>
            <a:off x="218262" y="6398942"/>
            <a:ext cx="11766163" cy="98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6"/>
          <p:cNvSpPr txBox="1">
            <a:spLocks noChangeArrowheads="1"/>
          </p:cNvSpPr>
          <p:nvPr userDrawn="1"/>
        </p:nvSpPr>
        <p:spPr bwMode="auto">
          <a:xfrm>
            <a:off x="124228" y="202984"/>
            <a:ext cx="10224698" cy="507831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i="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TITLE HERE</a:t>
            </a:r>
            <a:endParaRPr lang="en-GB" sz="3000" b="1" i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6" name="Text Box 34"/>
          <p:cNvSpPr txBox="1">
            <a:spLocks noChangeAspect="1" noChangeArrowheads="1"/>
          </p:cNvSpPr>
          <p:nvPr userDrawn="1"/>
        </p:nvSpPr>
        <p:spPr bwMode="auto">
          <a:xfrm>
            <a:off x="8232775" y="6127999"/>
            <a:ext cx="374914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Ins="0"/>
          <a:lstStyle/>
          <a:p>
            <a:pPr algn="r">
              <a:spcBef>
                <a:spcPct val="50000"/>
              </a:spcBef>
            </a:pPr>
            <a:fld id="{BBA2E11D-44E1-43DD-A173-928128880055}" type="slidenum">
              <a:rPr lang="en-GB" sz="1000" noProof="1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pPr algn="r">
                <a:spcBef>
                  <a:spcPct val="50000"/>
                </a:spcBef>
              </a:pPr>
              <a:t>‹#›</a:t>
            </a:fld>
            <a:endParaRPr lang="en-GB" sz="1000" noProof="1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7" name="Content Placeholder 2"/>
          <p:cNvSpPr>
            <a:spLocks noGrp="1"/>
          </p:cNvSpPr>
          <p:nvPr>
            <p:ph sz="half" idx="10"/>
          </p:nvPr>
        </p:nvSpPr>
        <p:spPr>
          <a:xfrm>
            <a:off x="821269" y="1673225"/>
            <a:ext cx="5185835" cy="4318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38" name="Content Placeholder 3"/>
          <p:cNvSpPr>
            <a:spLocks noGrp="1"/>
          </p:cNvSpPr>
          <p:nvPr>
            <p:ph sz="half" idx="2"/>
          </p:nvPr>
        </p:nvSpPr>
        <p:spPr>
          <a:xfrm>
            <a:off x="6210297" y="1673225"/>
            <a:ext cx="5184000" cy="43180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84592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25497" y="1666800"/>
            <a:ext cx="5193600" cy="496800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666875"/>
            <a:ext cx="5195221" cy="495324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91"/>
            <a:ext cx="5198533" cy="3816351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0"/>
          </p:nvPr>
        </p:nvSpPr>
        <p:spPr>
          <a:xfrm>
            <a:off x="825600" y="2174411"/>
            <a:ext cx="5198533" cy="3816351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18261" y="157324"/>
            <a:ext cx="1011322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 smtClean="0"/>
              <a:t>CLICK TO EDIT MASTER TITLE STYLE</a:t>
            </a:r>
            <a:endParaRPr lang="en-GB" altLang="en-US" dirty="0"/>
          </a:p>
        </p:txBody>
      </p:sp>
      <p:sp>
        <p:nvSpPr>
          <p:cNvPr id="10" name="Text Box 38"/>
          <p:cNvSpPr txBox="1">
            <a:spLocks noChangeArrowheads="1"/>
          </p:cNvSpPr>
          <p:nvPr userDrawn="1"/>
        </p:nvSpPr>
        <p:spPr bwMode="auto">
          <a:xfrm>
            <a:off x="210075" y="6127999"/>
            <a:ext cx="37491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 b="0" i="0" noProof="0" dirty="0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t>ESA UNCLASSIFIED - For Official Use</a:t>
            </a:r>
            <a:endParaRPr lang="en-GB" sz="1000" b="0" i="0" noProof="0" dirty="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7169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Box 38"/>
          <p:cNvSpPr txBox="1">
            <a:spLocks noChangeArrowheads="1"/>
          </p:cNvSpPr>
          <p:nvPr userDrawn="1"/>
        </p:nvSpPr>
        <p:spPr bwMode="auto">
          <a:xfrm>
            <a:off x="210075" y="6127999"/>
            <a:ext cx="37491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 b="0" i="0" noProof="0" dirty="0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t>ESA UNCLASSIFIED - For Official Use</a:t>
            </a:r>
            <a:endParaRPr lang="en-GB" sz="1000" b="0" i="0" noProof="0" dirty="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4" t="15320" r="4098" b="16253"/>
          <a:stretch/>
        </p:blipFill>
        <p:spPr>
          <a:xfrm>
            <a:off x="10937898" y="6398942"/>
            <a:ext cx="1085751" cy="459057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219600" y="6570478"/>
            <a:ext cx="6826666" cy="111519"/>
            <a:chOff x="172269" y="6621494"/>
            <a:chExt cx="6826666" cy="111519"/>
          </a:xfrm>
        </p:grpSpPr>
        <p:pic>
          <p:nvPicPr>
            <p:cNvPr id="8" name="Picture 7" descr="at.png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8" descr="be.png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 descr="ca.png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Picture 10" descr="ch.png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Picture 11" descr="cz.png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Picture 12" descr="de.png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Picture 13" descr="dk.png"/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" name="Picture 14" descr="ee.png"/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" name="Picture 15" descr="es.png"/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Picture 16" descr="fi.png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" name="Picture 17" descr="fr.png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" name="Picture 18" descr="gr.png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" name="Picture 19" descr="hu.png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" name="Picture 20" descr="ie.png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" name="Picture 21" descr="it.png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" name="Picture 22" descr="lu.png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" name="Picture 23" descr="nl.png"/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Picture 24" descr="no.png"/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" name="Picture 25" descr="pl.png"/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" name="Picture 26" descr="pt.png"/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" name="Picture 27" descr="ro.png"/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" name="Picture 28" descr="se.png"/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" name="Picture 29" descr="uk.png"/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" name="Picture 30" descr="si.png"/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cxnSp>
        <p:nvCxnSpPr>
          <p:cNvPr id="33" name="Straight Connector 32"/>
          <p:cNvCxnSpPr/>
          <p:nvPr userDrawn="1"/>
        </p:nvCxnSpPr>
        <p:spPr>
          <a:xfrm>
            <a:off x="218262" y="6398942"/>
            <a:ext cx="11766163" cy="98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6"/>
          <p:cNvSpPr txBox="1">
            <a:spLocks noChangeArrowheads="1"/>
          </p:cNvSpPr>
          <p:nvPr userDrawn="1"/>
        </p:nvSpPr>
        <p:spPr bwMode="auto">
          <a:xfrm>
            <a:off x="124228" y="202984"/>
            <a:ext cx="10224698" cy="507831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i="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TITLE HERE</a:t>
            </a:r>
            <a:endParaRPr lang="en-GB" sz="3000" b="1" i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6" name="Text Box 34"/>
          <p:cNvSpPr txBox="1">
            <a:spLocks noChangeAspect="1" noChangeArrowheads="1"/>
          </p:cNvSpPr>
          <p:nvPr userDrawn="1"/>
        </p:nvSpPr>
        <p:spPr bwMode="auto">
          <a:xfrm>
            <a:off x="8232775" y="6127999"/>
            <a:ext cx="374914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Ins="0"/>
          <a:lstStyle/>
          <a:p>
            <a:pPr algn="r">
              <a:spcBef>
                <a:spcPct val="50000"/>
              </a:spcBef>
            </a:pPr>
            <a:fld id="{BBA2E11D-44E1-43DD-A173-928128880055}" type="slidenum">
              <a:rPr lang="en-GB" sz="1000" noProof="1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pPr algn="r">
                <a:spcBef>
                  <a:spcPct val="50000"/>
                </a:spcBef>
              </a:pPr>
              <a:t>‹#›</a:t>
            </a:fld>
            <a:endParaRPr lang="en-GB" sz="1000" noProof="1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25497" y="1666800"/>
            <a:ext cx="5193600" cy="496800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CLICK TO EDIT MASTER TEXT STYLES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666875"/>
            <a:ext cx="5195221" cy="495324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CLICK TO EDIT MASTER TEXT STYLES</a:t>
            </a:r>
          </a:p>
        </p:txBody>
      </p:sp>
      <p:sp>
        <p:nvSpPr>
          <p:cNvPr id="41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91"/>
            <a:ext cx="5198533" cy="3816351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42" name="Content Placeholder 5"/>
          <p:cNvSpPr>
            <a:spLocks noGrp="1"/>
          </p:cNvSpPr>
          <p:nvPr>
            <p:ph sz="quarter" idx="10"/>
          </p:nvPr>
        </p:nvSpPr>
        <p:spPr>
          <a:xfrm>
            <a:off x="825600" y="2174411"/>
            <a:ext cx="5198533" cy="3816351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18261" y="157324"/>
            <a:ext cx="1011322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 smtClean="0"/>
              <a:t>CLICK TO EDIT MASTER TITLE STYLE</a:t>
            </a:r>
            <a:endParaRPr lang="en-GB" altLang="en-US" dirty="0"/>
          </a:p>
        </p:txBody>
      </p:sp>
      <p:sp>
        <p:nvSpPr>
          <p:cNvPr id="4" name="Text Box 38"/>
          <p:cNvSpPr txBox="1">
            <a:spLocks noChangeArrowheads="1"/>
          </p:cNvSpPr>
          <p:nvPr userDrawn="1"/>
        </p:nvSpPr>
        <p:spPr bwMode="auto">
          <a:xfrm>
            <a:off x="210075" y="6127999"/>
            <a:ext cx="37491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 b="0" i="0" noProof="0" dirty="0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t>ESA UNCLASSIFIED - For Official Use</a:t>
            </a:r>
            <a:endParaRPr lang="en-GB" sz="1000" b="0" i="0" noProof="0" dirty="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742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Box 38"/>
          <p:cNvSpPr txBox="1">
            <a:spLocks noChangeArrowheads="1"/>
          </p:cNvSpPr>
          <p:nvPr userDrawn="1"/>
        </p:nvSpPr>
        <p:spPr bwMode="auto">
          <a:xfrm>
            <a:off x="210075" y="6127999"/>
            <a:ext cx="37491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 b="0" i="0" noProof="0" dirty="0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t>ESA UNCLASSIFIED - For Official Use</a:t>
            </a:r>
            <a:endParaRPr lang="en-GB" sz="1000" b="0" i="0" noProof="0" dirty="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4" t="15320" r="4098" b="16253"/>
          <a:stretch/>
        </p:blipFill>
        <p:spPr>
          <a:xfrm>
            <a:off x="10937898" y="6398942"/>
            <a:ext cx="1085751" cy="459057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219600" y="6570478"/>
            <a:ext cx="6826666" cy="111519"/>
            <a:chOff x="172269" y="6621494"/>
            <a:chExt cx="6826666" cy="111519"/>
          </a:xfrm>
        </p:grpSpPr>
        <p:pic>
          <p:nvPicPr>
            <p:cNvPr id="8" name="Picture 7" descr="at.png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8" descr="be.png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 descr="ca.png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Picture 10" descr="ch.png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Picture 11" descr="cz.png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Picture 12" descr="de.png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Picture 13" descr="dk.png"/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" name="Picture 14" descr="ee.png"/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" name="Picture 15" descr="es.png"/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Picture 16" descr="fi.png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" name="Picture 17" descr="fr.png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" name="Picture 18" descr="gr.png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" name="Picture 19" descr="hu.png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" name="Picture 20" descr="ie.png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" name="Picture 21" descr="it.png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" name="Picture 22" descr="lu.png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" name="Picture 23" descr="nl.png"/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Picture 24" descr="no.png"/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" name="Picture 25" descr="pl.png"/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" name="Picture 26" descr="pt.png"/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" name="Picture 27" descr="ro.png"/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" name="Picture 28" descr="se.png"/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" name="Picture 29" descr="uk.png"/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" name="Picture 30" descr="si.png"/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cxnSp>
        <p:nvCxnSpPr>
          <p:cNvPr id="33" name="Straight Connector 32"/>
          <p:cNvCxnSpPr/>
          <p:nvPr userDrawn="1"/>
        </p:nvCxnSpPr>
        <p:spPr>
          <a:xfrm>
            <a:off x="218262" y="6398942"/>
            <a:ext cx="11766163" cy="98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6"/>
          <p:cNvSpPr txBox="1">
            <a:spLocks noChangeArrowheads="1"/>
          </p:cNvSpPr>
          <p:nvPr userDrawn="1"/>
        </p:nvSpPr>
        <p:spPr bwMode="auto">
          <a:xfrm>
            <a:off x="124228" y="202984"/>
            <a:ext cx="10224698" cy="507831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i="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TITLE HERE</a:t>
            </a:r>
            <a:endParaRPr lang="en-GB" sz="3000" b="1" i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6" name="Text Box 34"/>
          <p:cNvSpPr txBox="1">
            <a:spLocks noChangeAspect="1" noChangeArrowheads="1"/>
          </p:cNvSpPr>
          <p:nvPr userDrawn="1"/>
        </p:nvSpPr>
        <p:spPr bwMode="auto">
          <a:xfrm>
            <a:off x="8232775" y="6127999"/>
            <a:ext cx="374914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Ins="0"/>
          <a:lstStyle/>
          <a:p>
            <a:pPr algn="r">
              <a:spcBef>
                <a:spcPct val="50000"/>
              </a:spcBef>
            </a:pPr>
            <a:fld id="{BBA2E11D-44E1-43DD-A173-928128880055}" type="slidenum">
              <a:rPr lang="en-GB" sz="1000" noProof="1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pPr algn="r">
                <a:spcBef>
                  <a:spcPct val="50000"/>
                </a:spcBef>
              </a:pPr>
              <a:t>‹#›</a:t>
            </a:fld>
            <a:endParaRPr lang="en-GB" sz="1000" noProof="1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8"/>
          <p:cNvSpPr txBox="1">
            <a:spLocks noChangeArrowheads="1"/>
          </p:cNvSpPr>
          <p:nvPr userDrawn="1"/>
        </p:nvSpPr>
        <p:spPr bwMode="auto">
          <a:xfrm>
            <a:off x="210075" y="6127999"/>
            <a:ext cx="37491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 b="0" i="0" noProof="0" dirty="0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t>ESA UNCLASSIFIED - For Official Use</a:t>
            </a:r>
            <a:endParaRPr lang="en-GB" sz="1000" b="0" i="0" noProof="0" dirty="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065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/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5" b="7948"/>
          <a:stretch/>
        </p:blipFill>
        <p:spPr>
          <a:xfrm>
            <a:off x="0" y="0"/>
            <a:ext cx="12214370" cy="6858000"/>
          </a:xfrm>
          <a:prstGeom prst="rect">
            <a:avLst/>
          </a:prstGeom>
        </p:spPr>
      </p:pic>
      <p:sp>
        <p:nvSpPr>
          <p:cNvPr id="32" name="Text Box 38"/>
          <p:cNvSpPr txBox="1">
            <a:spLocks noChangeArrowheads="1"/>
          </p:cNvSpPr>
          <p:nvPr userDrawn="1"/>
        </p:nvSpPr>
        <p:spPr bwMode="auto">
          <a:xfrm>
            <a:off x="210075" y="6127999"/>
            <a:ext cx="37491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 b="0" i="0" noProof="0" dirty="0" smtClean="0">
                <a:solidFill>
                  <a:srgbClr val="E8E9E4"/>
                </a:solidFill>
                <a:latin typeface="Arial" charset="0"/>
                <a:ea typeface="Arial" charset="0"/>
                <a:cs typeface="Arial" charset="0"/>
              </a:rPr>
              <a:t>ESA UNCLASSIFIED - For Official Use</a:t>
            </a:r>
            <a:endParaRPr lang="en-GB" sz="1000" b="0" i="0" noProof="0" dirty="0">
              <a:solidFill>
                <a:srgbClr val="E8E9E4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4" t="15320" r="4098" b="16253"/>
          <a:stretch/>
        </p:blipFill>
        <p:spPr>
          <a:xfrm>
            <a:off x="10937898" y="6398942"/>
            <a:ext cx="1085751" cy="459057"/>
          </a:xfrm>
          <a:prstGeom prst="rect">
            <a:avLst/>
          </a:prstGeom>
        </p:spPr>
      </p:pic>
      <p:grpSp>
        <p:nvGrpSpPr>
          <p:cNvPr id="34" name="Group 33"/>
          <p:cNvGrpSpPr/>
          <p:nvPr userDrawn="1"/>
        </p:nvGrpSpPr>
        <p:grpSpPr>
          <a:xfrm>
            <a:off x="219600" y="6570478"/>
            <a:ext cx="6826666" cy="111519"/>
            <a:chOff x="172269" y="6621494"/>
            <a:chExt cx="6826666" cy="111519"/>
          </a:xfrm>
        </p:grpSpPr>
        <p:pic>
          <p:nvPicPr>
            <p:cNvPr id="35" name="Picture 34" descr="at.png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6" name="Picture 35" descr="be.png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7" name="Picture 36" descr="ca.png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8" name="Picture 37" descr="ch.png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" name="Picture 38" descr="cz.png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" name="Picture 39" descr="de.png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" name="Picture 40" descr="dk.png"/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2" name="Picture 41" descr="ee.png"/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3" name="Picture 42" descr="es.png"/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" name="Picture 43" descr="fi.png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" name="Picture 44" descr="fr.png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" name="Picture 45" descr="gr.png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" name="Picture 46" descr="hu.png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" name="Picture 47" descr="ie.png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" name="Picture 48" descr="it.png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0" name="Picture 49" descr="lu.png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1" name="Picture 50" descr="nl.png"/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2" name="Picture 51" descr="no.png"/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" name="Picture 52" descr="pl.png"/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4" name="Picture 53" descr="pt.png"/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5" name="Picture 54" descr="ro.png"/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6" name="Picture 55" descr="se.png"/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7" name="Picture 56" descr="uk.png"/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8" name="Picture 57" descr="si.png"/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cxnSp>
        <p:nvCxnSpPr>
          <p:cNvPr id="60" name="Straight Connector 59"/>
          <p:cNvCxnSpPr/>
          <p:nvPr userDrawn="1"/>
        </p:nvCxnSpPr>
        <p:spPr>
          <a:xfrm>
            <a:off x="218262" y="6398942"/>
            <a:ext cx="11766163" cy="98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"/>
          <p:cNvSpPr txBox="1">
            <a:spLocks noChangeArrowheads="1"/>
          </p:cNvSpPr>
          <p:nvPr userDrawn="1"/>
        </p:nvSpPr>
        <p:spPr bwMode="auto">
          <a:xfrm>
            <a:off x="124228" y="202984"/>
            <a:ext cx="10224698" cy="507831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i="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TITLE HERE</a:t>
            </a:r>
            <a:endParaRPr lang="en-GB" sz="3000" b="1" i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3" name="Text Box 34"/>
          <p:cNvSpPr txBox="1">
            <a:spLocks noChangeAspect="1" noChangeArrowheads="1"/>
          </p:cNvSpPr>
          <p:nvPr userDrawn="1"/>
        </p:nvSpPr>
        <p:spPr bwMode="auto">
          <a:xfrm>
            <a:off x="8232775" y="6127999"/>
            <a:ext cx="374914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Ins="0"/>
          <a:lstStyle/>
          <a:p>
            <a:pPr algn="r">
              <a:spcBef>
                <a:spcPct val="50000"/>
              </a:spcBef>
            </a:pPr>
            <a:fld id="{BBA2E11D-44E1-43DD-A173-928128880055}" type="slidenum">
              <a:rPr lang="en-GB" sz="1000" noProof="1" smtClean="0">
                <a:solidFill>
                  <a:srgbClr val="E8E9E4"/>
                </a:solidFill>
                <a:latin typeface="Arial" charset="0"/>
                <a:ea typeface="Arial" charset="0"/>
                <a:cs typeface="Arial" charset="0"/>
              </a:rPr>
              <a:pPr algn="r">
                <a:spcBef>
                  <a:spcPct val="50000"/>
                </a:spcBef>
              </a:pPr>
              <a:t>‹#›</a:t>
            </a:fld>
            <a:endParaRPr lang="en-GB" sz="1000" noProof="1">
              <a:solidFill>
                <a:srgbClr val="E8E9E4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Box 38"/>
          <p:cNvSpPr txBox="1">
            <a:spLocks noChangeArrowheads="1"/>
          </p:cNvSpPr>
          <p:nvPr userDrawn="1"/>
        </p:nvSpPr>
        <p:spPr bwMode="auto">
          <a:xfrm>
            <a:off x="210075" y="6127999"/>
            <a:ext cx="37491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 b="0" i="0" noProof="0" dirty="0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t>ESA UNCLASSIFIED - For Official Use</a:t>
            </a:r>
            <a:endParaRPr lang="en-GB" sz="1000" b="0" i="0" noProof="0" dirty="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4" t="15320" r="4098" b="16253"/>
          <a:stretch/>
        </p:blipFill>
        <p:spPr>
          <a:xfrm>
            <a:off x="10937898" y="6398942"/>
            <a:ext cx="1085751" cy="459057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219600" y="6570478"/>
            <a:ext cx="6826666" cy="111519"/>
            <a:chOff x="172269" y="6621494"/>
            <a:chExt cx="6826666" cy="111519"/>
          </a:xfrm>
        </p:grpSpPr>
        <p:pic>
          <p:nvPicPr>
            <p:cNvPr id="8" name="Picture 7" descr="at.png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8" descr="be.png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 descr="ca.png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Picture 10" descr="ch.png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Picture 11" descr="cz.png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Picture 12" descr="de.png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Picture 13" descr="dk.png"/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" name="Picture 14" descr="ee.png"/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" name="Picture 15" descr="es.png"/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Picture 16" descr="fi.png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" name="Picture 17" descr="fr.png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" name="Picture 18" descr="gr.png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" name="Picture 19" descr="hu.png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" name="Picture 20" descr="ie.png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" name="Picture 21" descr="it.png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" name="Picture 22" descr="lu.png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" name="Picture 23" descr="nl.png"/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Picture 24" descr="no.png"/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" name="Picture 25" descr="pl.png"/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" name="Picture 26" descr="pt.png"/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" name="Picture 27" descr="ro.png"/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" name="Picture 28" descr="se.png"/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" name="Picture 29" descr="uk.png"/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" name="Picture 30" descr="si.png"/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cxnSp>
        <p:nvCxnSpPr>
          <p:cNvPr id="33" name="Straight Connector 32"/>
          <p:cNvCxnSpPr/>
          <p:nvPr userDrawn="1"/>
        </p:nvCxnSpPr>
        <p:spPr>
          <a:xfrm>
            <a:off x="218262" y="6398942"/>
            <a:ext cx="11766163" cy="98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Box 34"/>
          <p:cNvSpPr txBox="1">
            <a:spLocks noChangeAspect="1" noChangeArrowheads="1"/>
          </p:cNvSpPr>
          <p:nvPr userDrawn="1"/>
        </p:nvSpPr>
        <p:spPr bwMode="auto">
          <a:xfrm>
            <a:off x="8232775" y="6127999"/>
            <a:ext cx="374914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Ins="0"/>
          <a:lstStyle/>
          <a:p>
            <a:pPr algn="r">
              <a:spcBef>
                <a:spcPct val="50000"/>
              </a:spcBef>
            </a:pPr>
            <a:fld id="{BBA2E11D-44E1-43DD-A173-928128880055}" type="slidenum">
              <a:rPr lang="en-GB" sz="1000" noProof="1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pPr algn="r">
                <a:spcBef>
                  <a:spcPct val="50000"/>
                </a:spcBef>
              </a:pPr>
              <a:t>‹#›</a:t>
            </a:fld>
            <a:endParaRPr lang="en-GB" sz="1000" noProof="1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55" y="1666880"/>
            <a:ext cx="6625167" cy="432435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5500" y="1666811"/>
            <a:ext cx="3795184" cy="43243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18261" y="157324"/>
            <a:ext cx="1011322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 smtClean="0"/>
              <a:t>CLICK TO EDIT MASTER TITLE STYLE</a:t>
            </a:r>
            <a:endParaRPr lang="en-GB" altLang="en-US" dirty="0"/>
          </a:p>
        </p:txBody>
      </p:sp>
      <p:sp>
        <p:nvSpPr>
          <p:cNvPr id="7" name="Text Box 38"/>
          <p:cNvSpPr txBox="1">
            <a:spLocks noChangeArrowheads="1"/>
          </p:cNvSpPr>
          <p:nvPr userDrawn="1"/>
        </p:nvSpPr>
        <p:spPr bwMode="auto">
          <a:xfrm>
            <a:off x="210075" y="6127999"/>
            <a:ext cx="37491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 b="0" i="0" noProof="0" dirty="0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t>ESA UNCLASSIFIED - For Official Use</a:t>
            </a:r>
            <a:endParaRPr lang="en-GB" sz="1000" b="0" i="0" noProof="0" dirty="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1620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Box 38"/>
          <p:cNvSpPr txBox="1">
            <a:spLocks noChangeArrowheads="1"/>
          </p:cNvSpPr>
          <p:nvPr userDrawn="1"/>
        </p:nvSpPr>
        <p:spPr bwMode="auto">
          <a:xfrm>
            <a:off x="210075" y="6127999"/>
            <a:ext cx="37491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 b="0" i="0" noProof="0" dirty="0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t>ESA UNCLASSIFIED - For Official Use</a:t>
            </a:r>
            <a:endParaRPr lang="en-GB" sz="1000" b="0" i="0" noProof="0" dirty="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4" t="15320" r="4098" b="16253"/>
          <a:stretch/>
        </p:blipFill>
        <p:spPr>
          <a:xfrm>
            <a:off x="10937898" y="6398942"/>
            <a:ext cx="1085751" cy="459057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219600" y="6570478"/>
            <a:ext cx="6826666" cy="111519"/>
            <a:chOff x="172269" y="6621494"/>
            <a:chExt cx="6826666" cy="111519"/>
          </a:xfrm>
        </p:grpSpPr>
        <p:pic>
          <p:nvPicPr>
            <p:cNvPr id="8" name="Picture 7" descr="at.png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8" descr="be.png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 descr="ca.png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Picture 10" descr="ch.png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Picture 11" descr="cz.png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Picture 12" descr="de.png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Picture 13" descr="dk.png"/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" name="Picture 14" descr="ee.png"/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" name="Picture 15" descr="es.png"/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Picture 16" descr="fi.png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" name="Picture 17" descr="fr.png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" name="Picture 18" descr="gr.png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" name="Picture 19" descr="hu.png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" name="Picture 20" descr="ie.png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" name="Picture 21" descr="it.png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" name="Picture 22" descr="lu.png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" name="Picture 23" descr="nl.png"/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Picture 24" descr="no.png"/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" name="Picture 25" descr="pl.png"/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" name="Picture 26" descr="pt.png"/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" name="Picture 27" descr="ro.png"/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" name="Picture 28" descr="se.png"/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" name="Picture 29" descr="uk.png"/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" name="Picture 30" descr="si.png"/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cxnSp>
        <p:nvCxnSpPr>
          <p:cNvPr id="33" name="Straight Connector 32"/>
          <p:cNvCxnSpPr/>
          <p:nvPr userDrawn="1"/>
        </p:nvCxnSpPr>
        <p:spPr>
          <a:xfrm>
            <a:off x="218262" y="6398942"/>
            <a:ext cx="11766163" cy="98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Box 34"/>
          <p:cNvSpPr txBox="1">
            <a:spLocks noChangeAspect="1" noChangeArrowheads="1"/>
          </p:cNvSpPr>
          <p:nvPr userDrawn="1"/>
        </p:nvSpPr>
        <p:spPr bwMode="auto">
          <a:xfrm>
            <a:off x="8232775" y="6127999"/>
            <a:ext cx="374914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Ins="0"/>
          <a:lstStyle/>
          <a:p>
            <a:pPr algn="r">
              <a:spcBef>
                <a:spcPct val="50000"/>
              </a:spcBef>
            </a:pPr>
            <a:fld id="{BBA2E11D-44E1-43DD-A173-928128880055}" type="slidenum">
              <a:rPr lang="en-GB" sz="1000" noProof="1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pPr algn="r">
                <a:spcBef>
                  <a:spcPct val="50000"/>
                </a:spcBef>
              </a:pPr>
              <a:t>‹#›</a:t>
            </a:fld>
            <a:endParaRPr lang="en-GB" sz="1000" noProof="1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4766755" y="1666880"/>
            <a:ext cx="6625167" cy="432435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35" name="Text Placeholder 3"/>
          <p:cNvSpPr>
            <a:spLocks noGrp="1"/>
          </p:cNvSpPr>
          <p:nvPr>
            <p:ph type="body" sz="half" idx="2"/>
          </p:nvPr>
        </p:nvSpPr>
        <p:spPr>
          <a:xfrm>
            <a:off x="825500" y="1666811"/>
            <a:ext cx="3795184" cy="43243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6"/>
          <p:cNvSpPr txBox="1">
            <a:spLocks noChangeArrowheads="1"/>
          </p:cNvSpPr>
          <p:nvPr userDrawn="1"/>
        </p:nvSpPr>
        <p:spPr bwMode="auto">
          <a:xfrm>
            <a:off x="124228" y="202984"/>
            <a:ext cx="10224698" cy="507831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i="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TITLE HERE</a:t>
            </a:r>
            <a:endParaRPr lang="en-GB" sz="3000" b="1" i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6000" y="5069103"/>
            <a:ext cx="7910400" cy="307777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35716" y="1666885"/>
            <a:ext cx="7909984" cy="339090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6000" y="5372116"/>
            <a:ext cx="7910400" cy="61912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dirty="0" smtClean="0"/>
              <a:t>Click to edit Master text styles</a:t>
            </a:r>
          </a:p>
        </p:txBody>
      </p:sp>
      <p:sp>
        <p:nvSpPr>
          <p:cNvPr id="5" name="Text Box 38"/>
          <p:cNvSpPr txBox="1">
            <a:spLocks noChangeArrowheads="1"/>
          </p:cNvSpPr>
          <p:nvPr userDrawn="1"/>
        </p:nvSpPr>
        <p:spPr bwMode="auto">
          <a:xfrm>
            <a:off x="210075" y="6127999"/>
            <a:ext cx="37491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 b="0" i="0" noProof="0" dirty="0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t>ESA UNCLASSIFIED - For Official Use</a:t>
            </a:r>
            <a:endParaRPr lang="en-GB" sz="1000" b="0" i="0" noProof="0" dirty="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5058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Box 38"/>
          <p:cNvSpPr txBox="1">
            <a:spLocks noChangeArrowheads="1"/>
          </p:cNvSpPr>
          <p:nvPr userDrawn="1"/>
        </p:nvSpPr>
        <p:spPr bwMode="auto">
          <a:xfrm>
            <a:off x="210075" y="6127999"/>
            <a:ext cx="37491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 b="0" i="0" noProof="0" dirty="0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t>ESA UNCLASSIFIED - For Official Use</a:t>
            </a:r>
            <a:endParaRPr lang="en-GB" sz="1000" b="0" i="0" noProof="0" dirty="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4" t="15320" r="4098" b="16253"/>
          <a:stretch/>
        </p:blipFill>
        <p:spPr>
          <a:xfrm>
            <a:off x="10937898" y="6398942"/>
            <a:ext cx="1085751" cy="459057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219600" y="6570478"/>
            <a:ext cx="6826666" cy="111519"/>
            <a:chOff x="172269" y="6621494"/>
            <a:chExt cx="6826666" cy="111519"/>
          </a:xfrm>
        </p:grpSpPr>
        <p:pic>
          <p:nvPicPr>
            <p:cNvPr id="8" name="Picture 7" descr="at.png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8" descr="be.png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 descr="ca.png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Picture 10" descr="ch.png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Picture 11" descr="cz.png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Picture 12" descr="de.png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Picture 13" descr="dk.png"/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" name="Picture 14" descr="ee.png"/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" name="Picture 15" descr="es.png"/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Picture 16" descr="fi.png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" name="Picture 17" descr="fr.png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" name="Picture 18" descr="gr.png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" name="Picture 19" descr="hu.png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" name="Picture 20" descr="ie.png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" name="Picture 21" descr="it.png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" name="Picture 22" descr="lu.png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" name="Picture 23" descr="nl.png"/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Picture 24" descr="no.png"/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" name="Picture 25" descr="pl.png"/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" name="Picture 26" descr="pt.png"/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" name="Picture 27" descr="ro.png"/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" name="Picture 28" descr="se.png"/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" name="Picture 29" descr="uk.png"/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" name="Picture 30" descr="si.png"/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cxnSp>
        <p:nvCxnSpPr>
          <p:cNvPr id="33" name="Straight Connector 32"/>
          <p:cNvCxnSpPr/>
          <p:nvPr userDrawn="1"/>
        </p:nvCxnSpPr>
        <p:spPr>
          <a:xfrm>
            <a:off x="218262" y="6398942"/>
            <a:ext cx="11766163" cy="98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Box 34"/>
          <p:cNvSpPr txBox="1">
            <a:spLocks noChangeAspect="1" noChangeArrowheads="1"/>
          </p:cNvSpPr>
          <p:nvPr userDrawn="1"/>
        </p:nvSpPr>
        <p:spPr bwMode="auto">
          <a:xfrm>
            <a:off x="8232775" y="6127999"/>
            <a:ext cx="374914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Ins="0"/>
          <a:lstStyle/>
          <a:p>
            <a:pPr algn="r">
              <a:spcBef>
                <a:spcPct val="50000"/>
              </a:spcBef>
            </a:pPr>
            <a:fld id="{BBA2E11D-44E1-43DD-A173-928128880055}" type="slidenum">
              <a:rPr lang="en-GB" sz="1000" noProof="1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pPr algn="r">
                <a:spcBef>
                  <a:spcPct val="50000"/>
                </a:spcBef>
              </a:pPr>
              <a:t>‹#›</a:t>
            </a:fld>
            <a:endParaRPr lang="en-GB" sz="1000" noProof="1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Title 1"/>
          <p:cNvSpPr>
            <a:spLocks noGrp="1"/>
          </p:cNvSpPr>
          <p:nvPr>
            <p:ph type="title"/>
          </p:nvPr>
        </p:nvSpPr>
        <p:spPr>
          <a:xfrm>
            <a:off x="2136000" y="5069103"/>
            <a:ext cx="7910400" cy="307777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35" name="Picture Placeholder 2"/>
          <p:cNvSpPr>
            <a:spLocks noGrp="1"/>
          </p:cNvSpPr>
          <p:nvPr>
            <p:ph type="pic" idx="1"/>
          </p:nvPr>
        </p:nvSpPr>
        <p:spPr>
          <a:xfrm>
            <a:off x="2135716" y="1666885"/>
            <a:ext cx="7909984" cy="339090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en-GB" noProof="0" dirty="0"/>
          </a:p>
        </p:txBody>
      </p:sp>
      <p:sp>
        <p:nvSpPr>
          <p:cNvPr id="37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6000" y="5372116"/>
            <a:ext cx="7910400" cy="61912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Text Box 38"/>
          <p:cNvSpPr txBox="1">
            <a:spLocks noChangeArrowheads="1"/>
          </p:cNvSpPr>
          <p:nvPr userDrawn="1"/>
        </p:nvSpPr>
        <p:spPr bwMode="auto">
          <a:xfrm>
            <a:off x="210075" y="6127999"/>
            <a:ext cx="37491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 b="0" i="0" noProof="0" dirty="0" smtClean="0">
                <a:solidFill>
                  <a:srgbClr val="E8E9E4"/>
                </a:solidFill>
                <a:latin typeface="Arial" charset="0"/>
                <a:ea typeface="Arial" charset="0"/>
                <a:cs typeface="Arial" charset="0"/>
              </a:rPr>
              <a:t>ESA UNCLASSIFIED - For Official Use</a:t>
            </a:r>
            <a:endParaRPr lang="en-GB" sz="1000" b="0" i="0" noProof="0" dirty="0">
              <a:solidFill>
                <a:srgbClr val="E8E9E4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4" t="15320" r="4098" b="16253"/>
          <a:stretch/>
        </p:blipFill>
        <p:spPr>
          <a:xfrm>
            <a:off x="10937898" y="6398942"/>
            <a:ext cx="1085751" cy="459057"/>
          </a:xfrm>
          <a:prstGeom prst="rect">
            <a:avLst/>
          </a:prstGeom>
        </p:spPr>
      </p:pic>
      <p:grpSp>
        <p:nvGrpSpPr>
          <p:cNvPr id="37" name="Group 36"/>
          <p:cNvGrpSpPr/>
          <p:nvPr userDrawn="1"/>
        </p:nvGrpSpPr>
        <p:grpSpPr>
          <a:xfrm>
            <a:off x="219600" y="6570478"/>
            <a:ext cx="6826666" cy="111519"/>
            <a:chOff x="172269" y="6621494"/>
            <a:chExt cx="6826666" cy="111519"/>
          </a:xfrm>
        </p:grpSpPr>
        <p:pic>
          <p:nvPicPr>
            <p:cNvPr id="38" name="Picture 37" descr="at.png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" name="Picture 38" descr="be.png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" name="Picture 39" descr="ca.png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" name="Picture 40" descr="ch.png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2" name="Picture 41" descr="cz.png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3" name="Picture 42" descr="de.png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" name="Picture 43" descr="dk.png"/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" name="Picture 44" descr="ee.png"/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" name="Picture 45" descr="es.png"/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" name="Picture 46" descr="fi.png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" name="Picture 47" descr="fr.png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" name="Picture 48" descr="gr.png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0" name="Picture 49" descr="hu.png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1" name="Picture 50" descr="ie.png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2" name="Picture 51" descr="it.png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" name="Picture 52" descr="lu.png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4" name="Picture 53" descr="nl.png"/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5" name="Picture 54" descr="no.png"/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6" name="Picture 55" descr="pl.png"/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7" name="Picture 56" descr="pt.png"/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8" name="Picture 57" descr="ro.png"/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9" name="Picture 58" descr="se.png"/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0" name="Picture 59" descr="uk.png"/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1" name="Picture 60" descr="si.png"/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sp>
        <p:nvSpPr>
          <p:cNvPr id="63" name="Text Box 34"/>
          <p:cNvSpPr txBox="1">
            <a:spLocks noChangeAspect="1" noChangeArrowheads="1"/>
          </p:cNvSpPr>
          <p:nvPr userDrawn="1"/>
        </p:nvSpPr>
        <p:spPr bwMode="auto">
          <a:xfrm>
            <a:off x="8232775" y="6127999"/>
            <a:ext cx="374914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Ins="0"/>
          <a:lstStyle/>
          <a:p>
            <a:pPr algn="r">
              <a:spcBef>
                <a:spcPct val="50000"/>
              </a:spcBef>
            </a:pPr>
            <a:fld id="{BBA2E11D-44E1-43DD-A173-928128880055}" type="slidenum">
              <a:rPr lang="en-GB" sz="1000" noProof="1" smtClean="0">
                <a:solidFill>
                  <a:srgbClr val="E8E9E4"/>
                </a:solidFill>
                <a:latin typeface="Arial" charset="0"/>
                <a:ea typeface="Arial" charset="0"/>
                <a:cs typeface="Arial" charset="0"/>
              </a:rPr>
              <a:pPr algn="r">
                <a:spcBef>
                  <a:spcPct val="50000"/>
                </a:spcBef>
              </a:pPr>
              <a:t>‹#›</a:t>
            </a:fld>
            <a:endParaRPr lang="en-GB" sz="1000" noProof="1">
              <a:solidFill>
                <a:srgbClr val="E8E9E4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4" name="Straight Connector 63"/>
          <p:cNvCxnSpPr/>
          <p:nvPr userDrawn="1"/>
        </p:nvCxnSpPr>
        <p:spPr>
          <a:xfrm>
            <a:off x="218262" y="6398942"/>
            <a:ext cx="11766163" cy="98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Text Box 38"/>
          <p:cNvSpPr txBox="1">
            <a:spLocks noChangeArrowheads="1"/>
          </p:cNvSpPr>
          <p:nvPr userDrawn="1"/>
        </p:nvSpPr>
        <p:spPr bwMode="auto">
          <a:xfrm>
            <a:off x="210075" y="6127999"/>
            <a:ext cx="37491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 b="0" i="0" noProof="0" dirty="0" smtClean="0">
                <a:solidFill>
                  <a:srgbClr val="E8E9E4"/>
                </a:solidFill>
                <a:latin typeface="Arial" charset="0"/>
                <a:ea typeface="Arial" charset="0"/>
                <a:cs typeface="Arial" charset="0"/>
              </a:rPr>
              <a:t>ESA UNCLASSIFIED - For Official Use</a:t>
            </a:r>
            <a:endParaRPr lang="en-GB" sz="1000" b="0" i="0" noProof="0" dirty="0">
              <a:solidFill>
                <a:srgbClr val="E8E9E4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4" t="15320" r="4098" b="16253"/>
          <a:stretch/>
        </p:blipFill>
        <p:spPr>
          <a:xfrm>
            <a:off x="10937898" y="6398942"/>
            <a:ext cx="1085751" cy="459057"/>
          </a:xfrm>
          <a:prstGeom prst="rect">
            <a:avLst/>
          </a:prstGeom>
        </p:spPr>
      </p:pic>
      <p:grpSp>
        <p:nvGrpSpPr>
          <p:cNvPr id="37" name="Group 36"/>
          <p:cNvGrpSpPr/>
          <p:nvPr userDrawn="1"/>
        </p:nvGrpSpPr>
        <p:grpSpPr>
          <a:xfrm>
            <a:off x="219600" y="6570478"/>
            <a:ext cx="6826666" cy="111519"/>
            <a:chOff x="172269" y="6621494"/>
            <a:chExt cx="6826666" cy="111519"/>
          </a:xfrm>
        </p:grpSpPr>
        <p:pic>
          <p:nvPicPr>
            <p:cNvPr id="38" name="Picture 37" descr="at.png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" name="Picture 38" descr="be.png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" name="Picture 39" descr="ca.png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" name="Picture 40" descr="ch.png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2" name="Picture 41" descr="cz.png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3" name="Picture 42" descr="de.png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" name="Picture 43" descr="dk.png"/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" name="Picture 44" descr="ee.png"/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" name="Picture 45" descr="es.png"/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" name="Picture 46" descr="fi.png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" name="Picture 47" descr="fr.png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" name="Picture 48" descr="gr.png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0" name="Picture 49" descr="hu.png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1" name="Picture 50" descr="ie.png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2" name="Picture 51" descr="it.png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" name="Picture 52" descr="lu.png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4" name="Picture 53" descr="nl.png"/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5" name="Picture 54" descr="no.png"/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6" name="Picture 55" descr="pl.png"/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7" name="Picture 56" descr="pt.png"/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8" name="Picture 57" descr="ro.png"/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9" name="Picture 58" descr="se.png"/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0" name="Picture 59" descr="uk.png"/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1" name="Picture 60" descr="si.png"/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sp>
        <p:nvSpPr>
          <p:cNvPr id="63" name="Text Box 34"/>
          <p:cNvSpPr txBox="1">
            <a:spLocks noChangeAspect="1" noChangeArrowheads="1"/>
          </p:cNvSpPr>
          <p:nvPr userDrawn="1"/>
        </p:nvSpPr>
        <p:spPr bwMode="auto">
          <a:xfrm>
            <a:off x="8232775" y="6127999"/>
            <a:ext cx="374914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Ins="0"/>
          <a:lstStyle/>
          <a:p>
            <a:pPr algn="r">
              <a:spcBef>
                <a:spcPct val="50000"/>
              </a:spcBef>
            </a:pPr>
            <a:fld id="{BBA2E11D-44E1-43DD-A173-928128880055}" type="slidenum">
              <a:rPr lang="en-GB" sz="1000" noProof="1" smtClean="0">
                <a:solidFill>
                  <a:srgbClr val="E8E9E4"/>
                </a:solidFill>
                <a:latin typeface="Arial" charset="0"/>
                <a:ea typeface="Arial" charset="0"/>
                <a:cs typeface="Arial" charset="0"/>
              </a:rPr>
              <a:pPr algn="r">
                <a:spcBef>
                  <a:spcPct val="50000"/>
                </a:spcBef>
              </a:pPr>
              <a:t>‹#›</a:t>
            </a:fld>
            <a:endParaRPr lang="en-GB" sz="1000" noProof="1">
              <a:solidFill>
                <a:srgbClr val="E8E9E4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4" name="Straight Connector 63"/>
          <p:cNvCxnSpPr/>
          <p:nvPr userDrawn="1"/>
        </p:nvCxnSpPr>
        <p:spPr>
          <a:xfrm>
            <a:off x="218262" y="6398942"/>
            <a:ext cx="11766163" cy="98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Text Box 38"/>
          <p:cNvSpPr txBox="1">
            <a:spLocks noChangeArrowheads="1"/>
          </p:cNvSpPr>
          <p:nvPr userDrawn="1"/>
        </p:nvSpPr>
        <p:spPr bwMode="auto">
          <a:xfrm>
            <a:off x="210075" y="6127999"/>
            <a:ext cx="37491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 b="0" i="0" noProof="0" dirty="0" smtClean="0">
                <a:solidFill>
                  <a:srgbClr val="E8E9E4"/>
                </a:solidFill>
                <a:latin typeface="Arial" charset="0"/>
                <a:ea typeface="Arial" charset="0"/>
                <a:cs typeface="Arial" charset="0"/>
              </a:rPr>
              <a:t>ESA UNCLASSIFIED - For Official Use</a:t>
            </a:r>
            <a:endParaRPr lang="en-GB" sz="1000" b="0" i="0" noProof="0" dirty="0">
              <a:solidFill>
                <a:srgbClr val="E8E9E4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4" t="15320" r="4098" b="16253"/>
          <a:stretch/>
        </p:blipFill>
        <p:spPr>
          <a:xfrm>
            <a:off x="10937898" y="6398942"/>
            <a:ext cx="1085751" cy="459057"/>
          </a:xfrm>
          <a:prstGeom prst="rect">
            <a:avLst/>
          </a:prstGeom>
        </p:spPr>
      </p:pic>
      <p:grpSp>
        <p:nvGrpSpPr>
          <p:cNvPr id="37" name="Group 36"/>
          <p:cNvGrpSpPr/>
          <p:nvPr userDrawn="1"/>
        </p:nvGrpSpPr>
        <p:grpSpPr>
          <a:xfrm>
            <a:off x="219600" y="6570478"/>
            <a:ext cx="6826666" cy="111519"/>
            <a:chOff x="172269" y="6621494"/>
            <a:chExt cx="6826666" cy="111519"/>
          </a:xfrm>
        </p:grpSpPr>
        <p:pic>
          <p:nvPicPr>
            <p:cNvPr id="38" name="Picture 37" descr="at.png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" name="Picture 38" descr="be.png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" name="Picture 39" descr="ca.png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" name="Picture 40" descr="ch.png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2" name="Picture 41" descr="cz.png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3" name="Picture 42" descr="de.png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" name="Picture 43" descr="dk.png"/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" name="Picture 44" descr="ee.png"/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" name="Picture 45" descr="es.png"/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" name="Picture 46" descr="fi.png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" name="Picture 47" descr="fr.png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" name="Picture 48" descr="gr.png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0" name="Picture 49" descr="hu.png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1" name="Picture 50" descr="ie.png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2" name="Picture 51" descr="it.png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" name="Picture 52" descr="lu.png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4" name="Picture 53" descr="nl.png"/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5" name="Picture 54" descr="no.png"/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6" name="Picture 55" descr="pl.png"/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7" name="Picture 56" descr="pt.png"/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8" name="Picture 57" descr="ro.png"/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9" name="Picture 58" descr="se.png"/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0" name="Picture 59" descr="uk.png"/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1" name="Picture 60" descr="si.png"/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cxnSp>
        <p:nvCxnSpPr>
          <p:cNvPr id="64" name="Straight Connector 63"/>
          <p:cNvCxnSpPr/>
          <p:nvPr userDrawn="1"/>
        </p:nvCxnSpPr>
        <p:spPr>
          <a:xfrm>
            <a:off x="218262" y="6398942"/>
            <a:ext cx="11766163" cy="98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Box 34"/>
          <p:cNvSpPr txBox="1">
            <a:spLocks noChangeAspect="1" noChangeArrowheads="1"/>
          </p:cNvSpPr>
          <p:nvPr userDrawn="1"/>
        </p:nvSpPr>
        <p:spPr bwMode="auto">
          <a:xfrm>
            <a:off x="8232775" y="6127999"/>
            <a:ext cx="374914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Ins="0"/>
          <a:lstStyle/>
          <a:p>
            <a:pPr algn="r">
              <a:spcBef>
                <a:spcPct val="50000"/>
              </a:spcBef>
            </a:pPr>
            <a:fld id="{BBA2E11D-44E1-43DD-A173-928128880055}" type="slidenum">
              <a:rPr lang="en-GB" sz="1000" noProof="1" smtClean="0">
                <a:solidFill>
                  <a:srgbClr val="E8E9E4"/>
                </a:solidFill>
                <a:latin typeface="Arial" charset="0"/>
                <a:ea typeface="Arial" charset="0"/>
                <a:cs typeface="Arial" charset="0"/>
              </a:rPr>
              <a:pPr algn="r">
                <a:spcBef>
                  <a:spcPct val="50000"/>
                </a:spcBef>
              </a:pPr>
              <a:t>‹#›</a:t>
            </a:fld>
            <a:endParaRPr lang="en-GB" sz="1000" noProof="1">
              <a:solidFill>
                <a:srgbClr val="E8E9E4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Text Box 38"/>
          <p:cNvSpPr txBox="1">
            <a:spLocks noChangeArrowheads="1"/>
          </p:cNvSpPr>
          <p:nvPr userDrawn="1"/>
        </p:nvSpPr>
        <p:spPr bwMode="auto">
          <a:xfrm>
            <a:off x="210075" y="6127999"/>
            <a:ext cx="37491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 b="0" i="0" noProof="0" dirty="0" smtClean="0">
                <a:solidFill>
                  <a:srgbClr val="E8E9E4"/>
                </a:solidFill>
                <a:latin typeface="Arial" charset="0"/>
                <a:ea typeface="Arial" charset="0"/>
                <a:cs typeface="Arial" charset="0"/>
              </a:rPr>
              <a:t>ESA UNCLASSIFIED - For Official Use</a:t>
            </a:r>
            <a:endParaRPr lang="en-GB" sz="1000" b="0" i="0" noProof="0" dirty="0">
              <a:solidFill>
                <a:srgbClr val="E8E9E4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4" t="15320" r="4098" b="16253"/>
          <a:stretch/>
        </p:blipFill>
        <p:spPr>
          <a:xfrm>
            <a:off x="10937898" y="6398942"/>
            <a:ext cx="1085751" cy="459057"/>
          </a:xfrm>
          <a:prstGeom prst="rect">
            <a:avLst/>
          </a:prstGeom>
        </p:spPr>
      </p:pic>
      <p:grpSp>
        <p:nvGrpSpPr>
          <p:cNvPr id="37" name="Group 36"/>
          <p:cNvGrpSpPr/>
          <p:nvPr userDrawn="1"/>
        </p:nvGrpSpPr>
        <p:grpSpPr>
          <a:xfrm>
            <a:off x="219600" y="6570478"/>
            <a:ext cx="6826666" cy="111519"/>
            <a:chOff x="172269" y="6621494"/>
            <a:chExt cx="6826666" cy="111519"/>
          </a:xfrm>
        </p:grpSpPr>
        <p:pic>
          <p:nvPicPr>
            <p:cNvPr id="38" name="Picture 37" descr="at.png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" name="Picture 38" descr="be.png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" name="Picture 39" descr="ca.png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" name="Picture 40" descr="ch.png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2" name="Picture 41" descr="cz.png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3" name="Picture 42" descr="de.png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" name="Picture 43" descr="dk.png"/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" name="Picture 44" descr="ee.png"/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" name="Picture 45" descr="es.png"/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" name="Picture 46" descr="fi.png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" name="Picture 47" descr="fr.png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" name="Picture 48" descr="gr.png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0" name="Picture 49" descr="hu.png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1" name="Picture 50" descr="ie.png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2" name="Picture 51" descr="it.png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" name="Picture 52" descr="lu.png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4" name="Picture 53" descr="nl.png"/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5" name="Picture 54" descr="no.png"/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6" name="Picture 55" descr="pl.png"/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7" name="Picture 56" descr="pt.png"/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8" name="Picture 57" descr="ro.png"/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9" name="Picture 58" descr="se.png"/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0" name="Picture 59" descr="uk.png"/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1" name="Picture 60" descr="si.png"/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cxnSp>
        <p:nvCxnSpPr>
          <p:cNvPr id="64" name="Straight Connector 63"/>
          <p:cNvCxnSpPr/>
          <p:nvPr userDrawn="1"/>
        </p:nvCxnSpPr>
        <p:spPr>
          <a:xfrm>
            <a:off x="218262" y="6398942"/>
            <a:ext cx="11766163" cy="98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Box 34"/>
          <p:cNvSpPr txBox="1">
            <a:spLocks noChangeAspect="1" noChangeArrowheads="1"/>
          </p:cNvSpPr>
          <p:nvPr userDrawn="1"/>
        </p:nvSpPr>
        <p:spPr bwMode="auto">
          <a:xfrm>
            <a:off x="8232775" y="6127999"/>
            <a:ext cx="374914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Ins="0"/>
          <a:lstStyle/>
          <a:p>
            <a:pPr algn="r">
              <a:spcBef>
                <a:spcPct val="50000"/>
              </a:spcBef>
            </a:pPr>
            <a:fld id="{BBA2E11D-44E1-43DD-A173-928128880055}" type="slidenum">
              <a:rPr lang="en-GB" sz="1000" noProof="1" smtClean="0">
                <a:solidFill>
                  <a:srgbClr val="E8E9E4"/>
                </a:solidFill>
                <a:latin typeface="Arial" charset="0"/>
                <a:ea typeface="Arial" charset="0"/>
                <a:cs typeface="Arial" charset="0"/>
              </a:rPr>
              <a:pPr algn="r">
                <a:spcBef>
                  <a:spcPct val="50000"/>
                </a:spcBef>
              </a:pPr>
              <a:t>‹#›</a:t>
            </a:fld>
            <a:endParaRPr lang="en-GB" sz="1000" noProof="1">
              <a:solidFill>
                <a:srgbClr val="E8E9E4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Text Box 38"/>
          <p:cNvSpPr txBox="1">
            <a:spLocks noChangeArrowheads="1"/>
          </p:cNvSpPr>
          <p:nvPr userDrawn="1"/>
        </p:nvSpPr>
        <p:spPr bwMode="auto">
          <a:xfrm>
            <a:off x="210075" y="6127999"/>
            <a:ext cx="37491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 b="0" i="0" noProof="0" dirty="0" smtClean="0">
                <a:solidFill>
                  <a:srgbClr val="E8E9E4"/>
                </a:solidFill>
                <a:latin typeface="Arial" charset="0"/>
                <a:ea typeface="Arial" charset="0"/>
                <a:cs typeface="Arial" charset="0"/>
              </a:rPr>
              <a:t>ESA UNCLASSIFIED - For Official Use</a:t>
            </a:r>
            <a:endParaRPr lang="en-GB" sz="1000" b="0" i="0" noProof="0" dirty="0">
              <a:solidFill>
                <a:srgbClr val="E8E9E4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4" t="15320" r="4098" b="16253"/>
          <a:stretch/>
        </p:blipFill>
        <p:spPr>
          <a:xfrm>
            <a:off x="10937898" y="6398942"/>
            <a:ext cx="1085751" cy="459057"/>
          </a:xfrm>
          <a:prstGeom prst="rect">
            <a:avLst/>
          </a:prstGeom>
        </p:spPr>
      </p:pic>
      <p:grpSp>
        <p:nvGrpSpPr>
          <p:cNvPr id="37" name="Group 36"/>
          <p:cNvGrpSpPr/>
          <p:nvPr userDrawn="1"/>
        </p:nvGrpSpPr>
        <p:grpSpPr>
          <a:xfrm>
            <a:off x="219600" y="6570478"/>
            <a:ext cx="6826666" cy="111519"/>
            <a:chOff x="172269" y="6621494"/>
            <a:chExt cx="6826666" cy="111519"/>
          </a:xfrm>
        </p:grpSpPr>
        <p:pic>
          <p:nvPicPr>
            <p:cNvPr id="38" name="Picture 37" descr="at.png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" name="Picture 38" descr="be.png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" name="Picture 39" descr="ca.png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" name="Picture 40" descr="ch.png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2" name="Picture 41" descr="cz.png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3" name="Picture 42" descr="de.png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" name="Picture 43" descr="dk.png"/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" name="Picture 44" descr="ee.png"/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" name="Picture 45" descr="es.png"/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" name="Picture 46" descr="fi.png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" name="Picture 47" descr="fr.png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" name="Picture 48" descr="gr.png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0" name="Picture 49" descr="hu.png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1" name="Picture 50" descr="ie.png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2" name="Picture 51" descr="it.png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" name="Picture 52" descr="lu.png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4" name="Picture 53" descr="nl.png"/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5" name="Picture 54" descr="no.png"/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6" name="Picture 55" descr="pl.png"/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7" name="Picture 56" descr="pt.png"/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8" name="Picture 57" descr="ro.png"/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9" name="Picture 58" descr="se.png"/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0" name="Picture 59" descr="uk.png"/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1" name="Picture 60" descr="si.png"/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cxnSp>
        <p:nvCxnSpPr>
          <p:cNvPr id="64" name="Straight Connector 63"/>
          <p:cNvCxnSpPr/>
          <p:nvPr userDrawn="1"/>
        </p:nvCxnSpPr>
        <p:spPr>
          <a:xfrm>
            <a:off x="218262" y="6398942"/>
            <a:ext cx="11766163" cy="98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Box 34"/>
          <p:cNvSpPr txBox="1">
            <a:spLocks noChangeAspect="1" noChangeArrowheads="1"/>
          </p:cNvSpPr>
          <p:nvPr userDrawn="1"/>
        </p:nvSpPr>
        <p:spPr bwMode="auto">
          <a:xfrm>
            <a:off x="8232775" y="6127999"/>
            <a:ext cx="374914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Ins="0"/>
          <a:lstStyle/>
          <a:p>
            <a:pPr algn="r">
              <a:spcBef>
                <a:spcPct val="50000"/>
              </a:spcBef>
            </a:pPr>
            <a:fld id="{BBA2E11D-44E1-43DD-A173-928128880055}" type="slidenum">
              <a:rPr lang="en-GB" sz="1000" noProof="1" smtClean="0">
                <a:solidFill>
                  <a:srgbClr val="E8E9E4"/>
                </a:solidFill>
                <a:latin typeface="Arial" charset="0"/>
                <a:ea typeface="Arial" charset="0"/>
                <a:cs typeface="Arial" charset="0"/>
              </a:rPr>
              <a:pPr algn="r">
                <a:spcBef>
                  <a:spcPct val="50000"/>
                </a:spcBef>
              </a:pPr>
              <a:t>‹#›</a:t>
            </a:fld>
            <a:endParaRPr lang="en-GB" sz="1000" noProof="1">
              <a:solidFill>
                <a:srgbClr val="E8E9E4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137"/>
          <a:stretch/>
        </p:blipFill>
        <p:spPr>
          <a:xfrm>
            <a:off x="0" y="0"/>
            <a:ext cx="12192000" cy="88219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06"/>
          <a:stretch/>
        </p:blipFill>
        <p:spPr>
          <a:xfrm>
            <a:off x="0" y="6398942"/>
            <a:ext cx="12192000" cy="459058"/>
          </a:xfrm>
          <a:prstGeom prst="rect">
            <a:avLst/>
          </a:prstGeom>
        </p:spPr>
      </p:pic>
      <p:sp>
        <p:nvSpPr>
          <p:cNvPr id="32" name="Text Box 38"/>
          <p:cNvSpPr txBox="1">
            <a:spLocks noChangeArrowheads="1"/>
          </p:cNvSpPr>
          <p:nvPr userDrawn="1"/>
        </p:nvSpPr>
        <p:spPr bwMode="auto">
          <a:xfrm>
            <a:off x="210075" y="6127999"/>
            <a:ext cx="37491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 b="0" i="0" noProof="0" dirty="0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t>ESA UNCLASSIFIED - For Official Use</a:t>
            </a:r>
            <a:endParaRPr lang="en-GB" sz="1000" b="0" i="0" noProof="0" dirty="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4" t="15320" r="4098" b="16253"/>
          <a:stretch/>
        </p:blipFill>
        <p:spPr>
          <a:xfrm>
            <a:off x="10937898" y="6398942"/>
            <a:ext cx="1085751" cy="459057"/>
          </a:xfrm>
          <a:prstGeom prst="rect">
            <a:avLst/>
          </a:prstGeom>
        </p:spPr>
      </p:pic>
      <p:grpSp>
        <p:nvGrpSpPr>
          <p:cNvPr id="34" name="Group 33"/>
          <p:cNvGrpSpPr/>
          <p:nvPr userDrawn="1"/>
        </p:nvGrpSpPr>
        <p:grpSpPr>
          <a:xfrm>
            <a:off x="219600" y="6570478"/>
            <a:ext cx="6826666" cy="111519"/>
            <a:chOff x="172269" y="6621494"/>
            <a:chExt cx="6826666" cy="111519"/>
          </a:xfrm>
        </p:grpSpPr>
        <p:pic>
          <p:nvPicPr>
            <p:cNvPr id="35" name="Picture 34" descr="at.png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6" name="Picture 35" descr="be.png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7" name="Picture 36" descr="ca.png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8" name="Picture 37" descr="ch.png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" name="Picture 38" descr="cz.png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" name="Picture 39" descr="de.png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" name="Picture 40" descr="dk.png"/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2" name="Picture 41" descr="ee.png"/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3" name="Picture 42" descr="es.png"/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" name="Picture 43" descr="fi.png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" name="Picture 44" descr="fr.png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" name="Picture 45" descr="gr.png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" name="Picture 46" descr="hu.png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" name="Picture 47" descr="ie.png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" name="Picture 48" descr="it.png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0" name="Picture 49" descr="lu.png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1" name="Picture 50" descr="nl.png"/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2" name="Picture 51" descr="no.png"/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" name="Picture 52" descr="pl.png"/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4" name="Picture 53" descr="pt.png"/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5" name="Picture 54" descr="ro.png"/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6" name="Picture 55" descr="se.png"/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7" name="Picture 56" descr="uk.png"/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8" name="Picture 57" descr="si.png"/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sp>
        <p:nvSpPr>
          <p:cNvPr id="63" name="Text Box 34"/>
          <p:cNvSpPr txBox="1">
            <a:spLocks noChangeAspect="1" noChangeArrowheads="1"/>
          </p:cNvSpPr>
          <p:nvPr userDrawn="1"/>
        </p:nvSpPr>
        <p:spPr bwMode="auto">
          <a:xfrm>
            <a:off x="8232775" y="6127999"/>
            <a:ext cx="374914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Ins="0"/>
          <a:lstStyle/>
          <a:p>
            <a:pPr algn="r">
              <a:spcBef>
                <a:spcPct val="50000"/>
              </a:spcBef>
            </a:pPr>
            <a:fld id="{BBA2E11D-44E1-43DD-A173-928128880055}" type="slidenum">
              <a:rPr lang="en-GB" sz="1000" noProof="1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pPr algn="r">
                <a:spcBef>
                  <a:spcPct val="50000"/>
                </a:spcBef>
              </a:pPr>
              <a:t>‹#›</a:t>
            </a:fld>
            <a:endParaRPr lang="en-GB" sz="1000" noProof="1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6" name="Rectangle 6"/>
          <p:cNvSpPr txBox="1">
            <a:spLocks noChangeArrowheads="1"/>
          </p:cNvSpPr>
          <p:nvPr userDrawn="1"/>
        </p:nvSpPr>
        <p:spPr bwMode="auto">
          <a:xfrm>
            <a:off x="124228" y="202984"/>
            <a:ext cx="10224698" cy="507831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i="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TITLE HERE</a:t>
            </a:r>
            <a:endParaRPr lang="en-GB" sz="3000" b="1" i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Text Box 38"/>
          <p:cNvSpPr txBox="1">
            <a:spLocks noChangeArrowheads="1"/>
          </p:cNvSpPr>
          <p:nvPr userDrawn="1"/>
        </p:nvSpPr>
        <p:spPr bwMode="auto">
          <a:xfrm>
            <a:off x="210075" y="6127999"/>
            <a:ext cx="37491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 b="0" i="0" noProof="0" dirty="0" smtClean="0">
                <a:solidFill>
                  <a:srgbClr val="E8E9E4"/>
                </a:solidFill>
                <a:latin typeface="Arial" charset="0"/>
                <a:ea typeface="Arial" charset="0"/>
                <a:cs typeface="Arial" charset="0"/>
              </a:rPr>
              <a:t>ESA UNCLASSIFIED - For Official Use</a:t>
            </a:r>
            <a:endParaRPr lang="en-GB" sz="1000" b="0" i="0" noProof="0" dirty="0">
              <a:solidFill>
                <a:srgbClr val="E8E9E4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4" t="15320" r="4098" b="16253"/>
          <a:stretch/>
        </p:blipFill>
        <p:spPr>
          <a:xfrm>
            <a:off x="10937898" y="6398942"/>
            <a:ext cx="1085751" cy="459057"/>
          </a:xfrm>
          <a:prstGeom prst="rect">
            <a:avLst/>
          </a:prstGeom>
        </p:spPr>
      </p:pic>
      <p:grpSp>
        <p:nvGrpSpPr>
          <p:cNvPr id="37" name="Group 36"/>
          <p:cNvGrpSpPr/>
          <p:nvPr userDrawn="1"/>
        </p:nvGrpSpPr>
        <p:grpSpPr>
          <a:xfrm>
            <a:off x="219600" y="6570478"/>
            <a:ext cx="6826666" cy="111519"/>
            <a:chOff x="172269" y="6621494"/>
            <a:chExt cx="6826666" cy="111519"/>
          </a:xfrm>
        </p:grpSpPr>
        <p:pic>
          <p:nvPicPr>
            <p:cNvPr id="38" name="Picture 37" descr="at.png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" name="Picture 38" descr="be.png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" name="Picture 39" descr="ca.png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" name="Picture 40" descr="ch.png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2" name="Picture 41" descr="cz.png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3" name="Picture 42" descr="de.png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" name="Picture 43" descr="dk.png"/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" name="Picture 44" descr="ee.png"/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" name="Picture 45" descr="es.png"/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" name="Picture 46" descr="fi.png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" name="Picture 47" descr="fr.png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" name="Picture 48" descr="gr.png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0" name="Picture 49" descr="hu.png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1" name="Picture 50" descr="ie.png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2" name="Picture 51" descr="it.png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" name="Picture 52" descr="lu.png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4" name="Picture 53" descr="nl.png"/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5" name="Picture 54" descr="no.png"/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6" name="Picture 55" descr="pl.png"/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7" name="Picture 56" descr="pt.png"/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8" name="Picture 57" descr="ro.png"/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9" name="Picture 58" descr="se.png"/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0" name="Picture 59" descr="uk.png"/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1" name="Picture 60" descr="si.png"/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cxnSp>
        <p:nvCxnSpPr>
          <p:cNvPr id="64" name="Straight Connector 63"/>
          <p:cNvCxnSpPr/>
          <p:nvPr userDrawn="1"/>
        </p:nvCxnSpPr>
        <p:spPr>
          <a:xfrm>
            <a:off x="218262" y="6398942"/>
            <a:ext cx="11766163" cy="98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Box 34"/>
          <p:cNvSpPr txBox="1">
            <a:spLocks noChangeAspect="1" noChangeArrowheads="1"/>
          </p:cNvSpPr>
          <p:nvPr userDrawn="1"/>
        </p:nvSpPr>
        <p:spPr bwMode="auto">
          <a:xfrm>
            <a:off x="8232775" y="6127999"/>
            <a:ext cx="374914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Ins="0"/>
          <a:lstStyle/>
          <a:p>
            <a:pPr algn="r">
              <a:spcBef>
                <a:spcPct val="50000"/>
              </a:spcBef>
            </a:pPr>
            <a:fld id="{BBA2E11D-44E1-43DD-A173-928128880055}" type="slidenum">
              <a:rPr lang="en-GB" sz="1000" noProof="1" smtClean="0">
                <a:solidFill>
                  <a:srgbClr val="E8E9E4"/>
                </a:solidFill>
                <a:latin typeface="Arial" charset="0"/>
                <a:ea typeface="Arial" charset="0"/>
                <a:cs typeface="Arial" charset="0"/>
              </a:rPr>
              <a:pPr algn="r">
                <a:spcBef>
                  <a:spcPct val="50000"/>
                </a:spcBef>
              </a:pPr>
              <a:t>‹#›</a:t>
            </a:fld>
            <a:endParaRPr lang="en-GB" sz="1000" noProof="1">
              <a:solidFill>
                <a:srgbClr val="E8E9E4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Text Box 38"/>
          <p:cNvSpPr txBox="1">
            <a:spLocks noChangeArrowheads="1"/>
          </p:cNvSpPr>
          <p:nvPr userDrawn="1"/>
        </p:nvSpPr>
        <p:spPr bwMode="auto">
          <a:xfrm>
            <a:off x="210075" y="6127999"/>
            <a:ext cx="37491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 b="0" i="0" noProof="0" dirty="0" smtClean="0">
                <a:solidFill>
                  <a:srgbClr val="E8E9E4"/>
                </a:solidFill>
                <a:latin typeface="Arial" charset="0"/>
                <a:ea typeface="Arial" charset="0"/>
                <a:cs typeface="Arial" charset="0"/>
              </a:rPr>
              <a:t>ESA UNCLASSIFIED - For Official Use</a:t>
            </a:r>
            <a:endParaRPr lang="en-GB" sz="1000" b="0" i="0" noProof="0" dirty="0">
              <a:solidFill>
                <a:srgbClr val="E8E9E4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4" t="15320" r="4098" b="16253"/>
          <a:stretch/>
        </p:blipFill>
        <p:spPr>
          <a:xfrm>
            <a:off x="10937898" y="6398942"/>
            <a:ext cx="1085751" cy="459057"/>
          </a:xfrm>
          <a:prstGeom prst="rect">
            <a:avLst/>
          </a:prstGeom>
        </p:spPr>
      </p:pic>
      <p:grpSp>
        <p:nvGrpSpPr>
          <p:cNvPr id="37" name="Group 36"/>
          <p:cNvGrpSpPr/>
          <p:nvPr userDrawn="1"/>
        </p:nvGrpSpPr>
        <p:grpSpPr>
          <a:xfrm>
            <a:off x="219600" y="6570478"/>
            <a:ext cx="6826666" cy="111519"/>
            <a:chOff x="172269" y="6621494"/>
            <a:chExt cx="6826666" cy="111519"/>
          </a:xfrm>
        </p:grpSpPr>
        <p:pic>
          <p:nvPicPr>
            <p:cNvPr id="38" name="Picture 37" descr="at.png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" name="Picture 38" descr="be.png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" name="Picture 39" descr="ca.png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" name="Picture 40" descr="ch.png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2" name="Picture 41" descr="cz.png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3" name="Picture 42" descr="de.png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" name="Picture 43" descr="dk.png"/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" name="Picture 44" descr="ee.png"/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" name="Picture 45" descr="es.png"/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" name="Picture 46" descr="fi.png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" name="Picture 47" descr="fr.png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" name="Picture 48" descr="gr.png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0" name="Picture 49" descr="hu.png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1" name="Picture 50" descr="ie.png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2" name="Picture 51" descr="it.png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" name="Picture 52" descr="lu.png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4" name="Picture 53" descr="nl.png"/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5" name="Picture 54" descr="no.png"/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6" name="Picture 55" descr="pl.png"/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7" name="Picture 56" descr="pt.png"/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8" name="Picture 57" descr="ro.png"/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9" name="Picture 58" descr="se.png"/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0" name="Picture 59" descr="uk.png"/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1" name="Picture 60" descr="si.png"/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cxnSp>
        <p:nvCxnSpPr>
          <p:cNvPr id="64" name="Straight Connector 63"/>
          <p:cNvCxnSpPr/>
          <p:nvPr userDrawn="1"/>
        </p:nvCxnSpPr>
        <p:spPr>
          <a:xfrm>
            <a:off x="218262" y="6398942"/>
            <a:ext cx="11766163" cy="98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Box 34"/>
          <p:cNvSpPr txBox="1">
            <a:spLocks noChangeAspect="1" noChangeArrowheads="1"/>
          </p:cNvSpPr>
          <p:nvPr userDrawn="1"/>
        </p:nvSpPr>
        <p:spPr bwMode="auto">
          <a:xfrm>
            <a:off x="8232775" y="6127999"/>
            <a:ext cx="374914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Ins="0"/>
          <a:lstStyle/>
          <a:p>
            <a:pPr algn="r">
              <a:spcBef>
                <a:spcPct val="50000"/>
              </a:spcBef>
            </a:pPr>
            <a:fld id="{BBA2E11D-44E1-43DD-A173-928128880055}" type="slidenum">
              <a:rPr lang="en-GB" sz="1000" noProof="1" smtClean="0">
                <a:solidFill>
                  <a:srgbClr val="E8E9E4"/>
                </a:solidFill>
                <a:latin typeface="Arial" charset="0"/>
                <a:ea typeface="Arial" charset="0"/>
                <a:cs typeface="Arial" charset="0"/>
              </a:rPr>
              <a:pPr algn="r">
                <a:spcBef>
                  <a:spcPct val="50000"/>
                </a:spcBef>
              </a:pPr>
              <a:t>‹#›</a:t>
            </a:fld>
            <a:endParaRPr lang="en-GB" sz="1000" noProof="1">
              <a:solidFill>
                <a:srgbClr val="E8E9E4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Text Box 38"/>
          <p:cNvSpPr txBox="1">
            <a:spLocks noChangeArrowheads="1"/>
          </p:cNvSpPr>
          <p:nvPr userDrawn="1"/>
        </p:nvSpPr>
        <p:spPr bwMode="auto">
          <a:xfrm>
            <a:off x="210075" y="6127999"/>
            <a:ext cx="37491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 b="0" i="0" noProof="0" dirty="0" smtClean="0">
                <a:solidFill>
                  <a:srgbClr val="E8E9E4"/>
                </a:solidFill>
                <a:latin typeface="Arial" charset="0"/>
                <a:ea typeface="Arial" charset="0"/>
                <a:cs typeface="Arial" charset="0"/>
              </a:rPr>
              <a:t>ESA UNCLASSIFIED - For Official Use</a:t>
            </a:r>
            <a:endParaRPr lang="en-GB" sz="1000" b="0" i="0" noProof="0" dirty="0">
              <a:solidFill>
                <a:srgbClr val="E8E9E4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4" t="15320" r="4098" b="16253"/>
          <a:stretch/>
        </p:blipFill>
        <p:spPr>
          <a:xfrm>
            <a:off x="10937898" y="6398942"/>
            <a:ext cx="1085751" cy="459057"/>
          </a:xfrm>
          <a:prstGeom prst="rect">
            <a:avLst/>
          </a:prstGeom>
        </p:spPr>
      </p:pic>
      <p:grpSp>
        <p:nvGrpSpPr>
          <p:cNvPr id="37" name="Group 36"/>
          <p:cNvGrpSpPr/>
          <p:nvPr userDrawn="1"/>
        </p:nvGrpSpPr>
        <p:grpSpPr>
          <a:xfrm>
            <a:off x="219600" y="6570478"/>
            <a:ext cx="6826666" cy="111519"/>
            <a:chOff x="172269" y="6621494"/>
            <a:chExt cx="6826666" cy="111519"/>
          </a:xfrm>
        </p:grpSpPr>
        <p:pic>
          <p:nvPicPr>
            <p:cNvPr id="38" name="Picture 37" descr="at.png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" name="Picture 38" descr="be.png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" name="Picture 39" descr="ca.png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" name="Picture 40" descr="ch.png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2" name="Picture 41" descr="cz.png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3" name="Picture 42" descr="de.png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" name="Picture 43" descr="dk.png"/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" name="Picture 44" descr="ee.png"/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" name="Picture 45" descr="es.png"/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" name="Picture 46" descr="fi.png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" name="Picture 47" descr="fr.png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" name="Picture 48" descr="gr.png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0" name="Picture 49" descr="hu.png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1" name="Picture 50" descr="ie.png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2" name="Picture 51" descr="it.png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" name="Picture 52" descr="lu.png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4" name="Picture 53" descr="nl.png"/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5" name="Picture 54" descr="no.png"/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6" name="Picture 55" descr="pl.png"/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7" name="Picture 56" descr="pt.png"/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8" name="Picture 57" descr="ro.png"/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9" name="Picture 58" descr="se.png"/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0" name="Picture 59" descr="uk.png"/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1" name="Picture 60" descr="si.png"/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cxnSp>
        <p:nvCxnSpPr>
          <p:cNvPr id="64" name="Straight Connector 63"/>
          <p:cNvCxnSpPr/>
          <p:nvPr userDrawn="1"/>
        </p:nvCxnSpPr>
        <p:spPr>
          <a:xfrm>
            <a:off x="218262" y="6398942"/>
            <a:ext cx="11766163" cy="98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Box 34"/>
          <p:cNvSpPr txBox="1">
            <a:spLocks noChangeAspect="1" noChangeArrowheads="1"/>
          </p:cNvSpPr>
          <p:nvPr userDrawn="1"/>
        </p:nvSpPr>
        <p:spPr bwMode="auto">
          <a:xfrm>
            <a:off x="8232775" y="6127999"/>
            <a:ext cx="374914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Ins="0"/>
          <a:lstStyle/>
          <a:p>
            <a:pPr algn="r">
              <a:spcBef>
                <a:spcPct val="50000"/>
              </a:spcBef>
            </a:pPr>
            <a:fld id="{BBA2E11D-44E1-43DD-A173-928128880055}" type="slidenum">
              <a:rPr lang="en-GB" sz="1000" noProof="1" smtClean="0">
                <a:solidFill>
                  <a:srgbClr val="E8E9E4"/>
                </a:solidFill>
                <a:latin typeface="Arial" charset="0"/>
                <a:ea typeface="Arial" charset="0"/>
                <a:cs typeface="Arial" charset="0"/>
              </a:rPr>
              <a:pPr algn="r">
                <a:spcBef>
                  <a:spcPct val="50000"/>
                </a:spcBef>
              </a:pPr>
              <a:t>‹#›</a:t>
            </a:fld>
            <a:endParaRPr lang="en-GB" sz="1000" noProof="1">
              <a:solidFill>
                <a:srgbClr val="E8E9E4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Text Box 38"/>
          <p:cNvSpPr txBox="1">
            <a:spLocks noChangeArrowheads="1"/>
          </p:cNvSpPr>
          <p:nvPr userDrawn="1"/>
        </p:nvSpPr>
        <p:spPr bwMode="auto">
          <a:xfrm>
            <a:off x="210075" y="6127999"/>
            <a:ext cx="37491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 b="0" i="0" noProof="0" dirty="0" smtClean="0">
                <a:solidFill>
                  <a:srgbClr val="E8E9E4"/>
                </a:solidFill>
                <a:latin typeface="Arial" charset="0"/>
                <a:ea typeface="Arial" charset="0"/>
                <a:cs typeface="Arial" charset="0"/>
              </a:rPr>
              <a:t>ESA UNCLASSIFIED - For Official Use</a:t>
            </a:r>
            <a:endParaRPr lang="en-GB" sz="1000" b="0" i="0" noProof="0" dirty="0">
              <a:solidFill>
                <a:srgbClr val="E8E9E4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4" t="15320" r="4098" b="16253"/>
          <a:stretch/>
        </p:blipFill>
        <p:spPr>
          <a:xfrm>
            <a:off x="10937898" y="6398942"/>
            <a:ext cx="1085751" cy="459057"/>
          </a:xfrm>
          <a:prstGeom prst="rect">
            <a:avLst/>
          </a:prstGeom>
        </p:spPr>
      </p:pic>
      <p:grpSp>
        <p:nvGrpSpPr>
          <p:cNvPr id="37" name="Group 36"/>
          <p:cNvGrpSpPr/>
          <p:nvPr userDrawn="1"/>
        </p:nvGrpSpPr>
        <p:grpSpPr>
          <a:xfrm>
            <a:off x="219600" y="6570478"/>
            <a:ext cx="6826666" cy="111519"/>
            <a:chOff x="172269" y="6621494"/>
            <a:chExt cx="6826666" cy="111519"/>
          </a:xfrm>
        </p:grpSpPr>
        <p:pic>
          <p:nvPicPr>
            <p:cNvPr id="38" name="Picture 37" descr="at.png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" name="Picture 38" descr="be.png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" name="Picture 39" descr="ca.png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" name="Picture 40" descr="ch.png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2" name="Picture 41" descr="cz.png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3" name="Picture 42" descr="de.png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" name="Picture 43" descr="dk.png"/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" name="Picture 44" descr="ee.png"/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" name="Picture 45" descr="es.png"/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" name="Picture 46" descr="fi.png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" name="Picture 47" descr="fr.png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" name="Picture 48" descr="gr.png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0" name="Picture 49" descr="hu.png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1" name="Picture 50" descr="ie.png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2" name="Picture 51" descr="it.png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" name="Picture 52" descr="lu.png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4" name="Picture 53" descr="nl.png"/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5" name="Picture 54" descr="no.png"/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6" name="Picture 55" descr="pl.png"/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7" name="Picture 56" descr="pt.png"/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8" name="Picture 57" descr="ro.png"/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9" name="Picture 58" descr="se.png"/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0" name="Picture 59" descr="uk.png"/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1" name="Picture 60" descr="si.png"/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cxnSp>
        <p:nvCxnSpPr>
          <p:cNvPr id="64" name="Straight Connector 63"/>
          <p:cNvCxnSpPr/>
          <p:nvPr userDrawn="1"/>
        </p:nvCxnSpPr>
        <p:spPr>
          <a:xfrm>
            <a:off x="218262" y="6398942"/>
            <a:ext cx="11766163" cy="98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Box 34"/>
          <p:cNvSpPr txBox="1">
            <a:spLocks noChangeAspect="1" noChangeArrowheads="1"/>
          </p:cNvSpPr>
          <p:nvPr userDrawn="1"/>
        </p:nvSpPr>
        <p:spPr bwMode="auto">
          <a:xfrm>
            <a:off x="8232775" y="6127999"/>
            <a:ext cx="374914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Ins="0"/>
          <a:lstStyle/>
          <a:p>
            <a:pPr algn="r">
              <a:spcBef>
                <a:spcPct val="50000"/>
              </a:spcBef>
            </a:pPr>
            <a:fld id="{BBA2E11D-44E1-43DD-A173-928128880055}" type="slidenum">
              <a:rPr lang="en-GB" sz="1000" noProof="1" smtClean="0">
                <a:solidFill>
                  <a:srgbClr val="E8E9E4"/>
                </a:solidFill>
                <a:latin typeface="Arial" charset="0"/>
                <a:ea typeface="Arial" charset="0"/>
                <a:cs typeface="Arial" charset="0"/>
              </a:rPr>
              <a:pPr algn="r">
                <a:spcBef>
                  <a:spcPct val="50000"/>
                </a:spcBef>
              </a:pPr>
              <a:t>‹#›</a:t>
            </a:fld>
            <a:endParaRPr lang="en-GB" sz="1000" noProof="1">
              <a:solidFill>
                <a:srgbClr val="E8E9E4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Text Box 38"/>
          <p:cNvSpPr txBox="1">
            <a:spLocks noChangeArrowheads="1"/>
          </p:cNvSpPr>
          <p:nvPr userDrawn="1"/>
        </p:nvSpPr>
        <p:spPr bwMode="auto">
          <a:xfrm>
            <a:off x="210075" y="6127999"/>
            <a:ext cx="37491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 b="0" i="0" noProof="0" dirty="0" smtClean="0">
                <a:solidFill>
                  <a:srgbClr val="E8E9E4"/>
                </a:solidFill>
                <a:latin typeface="Arial" charset="0"/>
                <a:ea typeface="Arial" charset="0"/>
                <a:cs typeface="Arial" charset="0"/>
              </a:rPr>
              <a:t>ESA UNCLASSIFIED - For Official Use</a:t>
            </a:r>
            <a:endParaRPr lang="en-GB" sz="1000" b="0" i="0" noProof="0" dirty="0">
              <a:solidFill>
                <a:srgbClr val="E8E9E4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4" t="15320" r="4098" b="16253"/>
          <a:stretch/>
        </p:blipFill>
        <p:spPr>
          <a:xfrm>
            <a:off x="10937898" y="6398942"/>
            <a:ext cx="1085751" cy="459057"/>
          </a:xfrm>
          <a:prstGeom prst="rect">
            <a:avLst/>
          </a:prstGeom>
        </p:spPr>
      </p:pic>
      <p:grpSp>
        <p:nvGrpSpPr>
          <p:cNvPr id="37" name="Group 36"/>
          <p:cNvGrpSpPr/>
          <p:nvPr userDrawn="1"/>
        </p:nvGrpSpPr>
        <p:grpSpPr>
          <a:xfrm>
            <a:off x="219600" y="6570478"/>
            <a:ext cx="6826666" cy="111519"/>
            <a:chOff x="172269" y="6621494"/>
            <a:chExt cx="6826666" cy="111519"/>
          </a:xfrm>
        </p:grpSpPr>
        <p:pic>
          <p:nvPicPr>
            <p:cNvPr id="38" name="Picture 37" descr="at.png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" name="Picture 38" descr="be.png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" name="Picture 39" descr="ca.png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" name="Picture 40" descr="ch.png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2" name="Picture 41" descr="cz.png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3" name="Picture 42" descr="de.png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" name="Picture 43" descr="dk.png"/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" name="Picture 44" descr="ee.png"/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" name="Picture 45" descr="es.png"/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" name="Picture 46" descr="fi.png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" name="Picture 47" descr="fr.png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" name="Picture 48" descr="gr.png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0" name="Picture 49" descr="hu.png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1" name="Picture 50" descr="ie.png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2" name="Picture 51" descr="it.png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" name="Picture 52" descr="lu.png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4" name="Picture 53" descr="nl.png"/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5" name="Picture 54" descr="no.png"/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6" name="Picture 55" descr="pl.png"/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7" name="Picture 56" descr="pt.png"/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8" name="Picture 57" descr="ro.png"/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9" name="Picture 58" descr="se.png"/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0" name="Picture 59" descr="uk.png"/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1" name="Picture 60" descr="si.png"/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  <p:pic>
        <p:nvPicPr>
          <p:cNvPr id="62" name="Picture 61"/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cxnSp>
        <p:nvCxnSpPr>
          <p:cNvPr id="64" name="Straight Connector 63"/>
          <p:cNvCxnSpPr/>
          <p:nvPr userDrawn="1"/>
        </p:nvCxnSpPr>
        <p:spPr>
          <a:xfrm>
            <a:off x="218262" y="6398942"/>
            <a:ext cx="11766163" cy="98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Box 34"/>
          <p:cNvSpPr txBox="1">
            <a:spLocks noChangeAspect="1" noChangeArrowheads="1"/>
          </p:cNvSpPr>
          <p:nvPr userDrawn="1"/>
        </p:nvSpPr>
        <p:spPr bwMode="auto">
          <a:xfrm>
            <a:off x="8232775" y="6127999"/>
            <a:ext cx="374914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Ins="0"/>
          <a:lstStyle/>
          <a:p>
            <a:pPr algn="r">
              <a:spcBef>
                <a:spcPct val="50000"/>
              </a:spcBef>
            </a:pPr>
            <a:fld id="{BBA2E11D-44E1-43DD-A173-928128880055}" type="slidenum">
              <a:rPr lang="en-GB" sz="1000" noProof="1" smtClean="0">
                <a:solidFill>
                  <a:srgbClr val="E8E9E4"/>
                </a:solidFill>
                <a:latin typeface="Arial" charset="0"/>
                <a:ea typeface="Arial" charset="0"/>
                <a:cs typeface="Arial" charset="0"/>
              </a:rPr>
              <a:pPr algn="r">
                <a:spcBef>
                  <a:spcPct val="50000"/>
                </a:spcBef>
              </a:pPr>
              <a:t>‹#›</a:t>
            </a:fld>
            <a:endParaRPr lang="en-GB" sz="1000" noProof="1">
              <a:solidFill>
                <a:srgbClr val="E8E9E4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06"/>
          <a:stretch/>
        </p:blipFill>
        <p:spPr>
          <a:xfrm>
            <a:off x="0" y="6398942"/>
            <a:ext cx="12192000" cy="459058"/>
          </a:xfrm>
          <a:prstGeom prst="rect">
            <a:avLst/>
          </a:prstGeom>
        </p:spPr>
      </p:pic>
      <p:sp>
        <p:nvSpPr>
          <p:cNvPr id="32" name="Text Box 38"/>
          <p:cNvSpPr txBox="1">
            <a:spLocks noChangeArrowheads="1"/>
          </p:cNvSpPr>
          <p:nvPr userDrawn="1"/>
        </p:nvSpPr>
        <p:spPr bwMode="auto">
          <a:xfrm>
            <a:off x="210075" y="6127999"/>
            <a:ext cx="37491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 b="0" i="0" noProof="0" dirty="0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t>ESA UNCLASSIFIED - For Official Use</a:t>
            </a:r>
            <a:endParaRPr lang="en-GB" sz="1000" b="0" i="0" noProof="0" dirty="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4" t="15320" r="4098" b="16253"/>
          <a:stretch/>
        </p:blipFill>
        <p:spPr>
          <a:xfrm>
            <a:off x="10937898" y="6398942"/>
            <a:ext cx="1085751" cy="459057"/>
          </a:xfrm>
          <a:prstGeom prst="rect">
            <a:avLst/>
          </a:prstGeom>
        </p:spPr>
      </p:pic>
      <p:grpSp>
        <p:nvGrpSpPr>
          <p:cNvPr id="34" name="Group 33"/>
          <p:cNvGrpSpPr/>
          <p:nvPr userDrawn="1"/>
        </p:nvGrpSpPr>
        <p:grpSpPr>
          <a:xfrm>
            <a:off x="219600" y="6570478"/>
            <a:ext cx="6826666" cy="111519"/>
            <a:chOff x="172269" y="6621494"/>
            <a:chExt cx="6826666" cy="111519"/>
          </a:xfrm>
        </p:grpSpPr>
        <p:pic>
          <p:nvPicPr>
            <p:cNvPr id="35" name="Picture 34" descr="at.png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6" name="Picture 35" descr="be.png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7" name="Picture 36" descr="ca.png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8" name="Picture 37" descr="ch.png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" name="Picture 38" descr="cz.png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" name="Picture 39" descr="de.png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" name="Picture 40" descr="dk.png"/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2" name="Picture 41" descr="ee.png"/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3" name="Picture 42" descr="es.png"/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" name="Picture 43" descr="fi.png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" name="Picture 44" descr="fr.png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" name="Picture 45" descr="gr.png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" name="Picture 46" descr="hu.png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" name="Picture 47" descr="ie.png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" name="Picture 48" descr="it.png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0" name="Picture 49" descr="lu.png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1" name="Picture 50" descr="nl.png"/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2" name="Picture 51" descr="no.png"/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" name="Picture 52" descr="pl.png"/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4" name="Picture 53" descr="pt.png"/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5" name="Picture 54" descr="ro.png"/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6" name="Picture 55" descr="se.png"/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7" name="Picture 56" descr="uk.png"/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8" name="Picture 57" descr="si.png"/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  <p:cxnSp>
        <p:nvCxnSpPr>
          <p:cNvPr id="61" name="Straight Connector 60"/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12700">
            <a:solidFill>
              <a:srgbClr val="0032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Box 34"/>
          <p:cNvSpPr txBox="1">
            <a:spLocks noChangeAspect="1" noChangeArrowheads="1"/>
          </p:cNvSpPr>
          <p:nvPr userDrawn="1"/>
        </p:nvSpPr>
        <p:spPr bwMode="auto">
          <a:xfrm>
            <a:off x="8232775" y="6127999"/>
            <a:ext cx="374914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Ins="0"/>
          <a:lstStyle/>
          <a:p>
            <a:pPr algn="r">
              <a:spcBef>
                <a:spcPct val="50000"/>
              </a:spcBef>
            </a:pPr>
            <a:fld id="{BBA2E11D-44E1-43DD-A173-928128880055}" type="slidenum">
              <a:rPr lang="en-GB" sz="1000" noProof="1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pPr algn="r">
                <a:spcBef>
                  <a:spcPct val="50000"/>
                </a:spcBef>
              </a:pPr>
              <a:t>‹#›</a:t>
            </a:fld>
            <a:endParaRPr lang="en-GB" sz="1000" noProof="1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8" name="Rectangle 6"/>
          <p:cNvSpPr txBox="1">
            <a:spLocks noChangeArrowheads="1"/>
          </p:cNvSpPr>
          <p:nvPr userDrawn="1"/>
        </p:nvSpPr>
        <p:spPr bwMode="auto">
          <a:xfrm>
            <a:off x="124228" y="202984"/>
            <a:ext cx="10224698" cy="507831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i="0" dirty="0" smtClean="0">
                <a:solidFill>
                  <a:srgbClr val="003249"/>
                </a:solidFill>
                <a:latin typeface="Arial" charset="0"/>
                <a:ea typeface="Arial" charset="0"/>
                <a:cs typeface="Arial" charset="0"/>
              </a:rPr>
              <a:t>TITLE HERE</a:t>
            </a:r>
            <a:endParaRPr lang="en-GB" sz="3000" b="1" i="0" dirty="0">
              <a:solidFill>
                <a:srgbClr val="003249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5" b="7948"/>
          <a:stretch/>
        </p:blipFill>
        <p:spPr>
          <a:xfrm>
            <a:off x="0" y="0"/>
            <a:ext cx="1221437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137"/>
          <a:stretch/>
        </p:blipFill>
        <p:spPr>
          <a:xfrm>
            <a:off x="0" y="0"/>
            <a:ext cx="12192000" cy="882193"/>
          </a:xfrm>
          <a:prstGeom prst="rect">
            <a:avLst/>
          </a:prstGeom>
        </p:spPr>
      </p:pic>
      <p:sp>
        <p:nvSpPr>
          <p:cNvPr id="32" name="Text Box 38"/>
          <p:cNvSpPr txBox="1">
            <a:spLocks noChangeArrowheads="1"/>
          </p:cNvSpPr>
          <p:nvPr userDrawn="1"/>
        </p:nvSpPr>
        <p:spPr bwMode="auto">
          <a:xfrm>
            <a:off x="210075" y="6127999"/>
            <a:ext cx="37491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 b="0" i="0" noProof="0" dirty="0" smtClean="0">
                <a:solidFill>
                  <a:srgbClr val="E8E9E4"/>
                </a:solidFill>
                <a:latin typeface="Arial" charset="0"/>
                <a:ea typeface="Arial" charset="0"/>
                <a:cs typeface="Arial" charset="0"/>
              </a:rPr>
              <a:t>ESA UNCLASSIFIED - For Official Use</a:t>
            </a:r>
            <a:endParaRPr lang="en-GB" sz="1000" b="0" i="0" noProof="0" dirty="0">
              <a:solidFill>
                <a:srgbClr val="E8E9E4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4" t="15320" r="4098" b="16253"/>
          <a:stretch/>
        </p:blipFill>
        <p:spPr>
          <a:xfrm>
            <a:off x="10937898" y="6398942"/>
            <a:ext cx="1085751" cy="459057"/>
          </a:xfrm>
          <a:prstGeom prst="rect">
            <a:avLst/>
          </a:prstGeom>
        </p:spPr>
      </p:pic>
      <p:grpSp>
        <p:nvGrpSpPr>
          <p:cNvPr id="34" name="Group 33"/>
          <p:cNvGrpSpPr/>
          <p:nvPr userDrawn="1"/>
        </p:nvGrpSpPr>
        <p:grpSpPr>
          <a:xfrm>
            <a:off x="219600" y="6570478"/>
            <a:ext cx="6826666" cy="111519"/>
            <a:chOff x="172269" y="6621494"/>
            <a:chExt cx="6826666" cy="111519"/>
          </a:xfrm>
        </p:grpSpPr>
        <p:pic>
          <p:nvPicPr>
            <p:cNvPr id="35" name="Picture 34" descr="at.png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6" name="Picture 35" descr="be.png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7" name="Picture 36" descr="ca.png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8" name="Picture 37" descr="ch.png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" name="Picture 38" descr="cz.png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" name="Picture 39" descr="de.png"/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" name="Picture 40" descr="dk.png"/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2" name="Picture 41" descr="ee.png"/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3" name="Picture 42" descr="es.png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" name="Picture 43" descr="fi.png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" name="Picture 44" descr="fr.png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" name="Picture 45" descr="gr.png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" name="Picture 46" descr="hu.png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" name="Picture 47" descr="ie.png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" name="Picture 48" descr="it.png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0" name="Picture 49" descr="lu.png"/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1" name="Picture 50" descr="nl.png"/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2" name="Picture 51" descr="no.png"/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" name="Picture 52" descr="pl.png"/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4" name="Picture 53" descr="pt.png"/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5" name="Picture 54" descr="ro.png"/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6" name="Picture 55" descr="se.png"/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7" name="Picture 56" descr="uk.png"/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8" name="Picture 57" descr="si.png"/>
            <p:cNvPicPr>
              <a:picLocks noChangeAspect="1"/>
            </p:cNvPicPr>
            <p:nvPr userDrawn="1"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cxnSp>
        <p:nvCxnSpPr>
          <p:cNvPr id="60" name="Straight Connector 59"/>
          <p:cNvCxnSpPr/>
          <p:nvPr userDrawn="1"/>
        </p:nvCxnSpPr>
        <p:spPr>
          <a:xfrm>
            <a:off x="218262" y="6398942"/>
            <a:ext cx="11766163" cy="98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Box 34"/>
          <p:cNvSpPr txBox="1">
            <a:spLocks noChangeAspect="1" noChangeArrowheads="1"/>
          </p:cNvSpPr>
          <p:nvPr userDrawn="1"/>
        </p:nvSpPr>
        <p:spPr bwMode="auto">
          <a:xfrm>
            <a:off x="8232775" y="6127999"/>
            <a:ext cx="374914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Ins="0"/>
          <a:lstStyle/>
          <a:p>
            <a:pPr algn="r">
              <a:spcBef>
                <a:spcPct val="50000"/>
              </a:spcBef>
            </a:pPr>
            <a:fld id="{BBA2E11D-44E1-43DD-A173-928128880055}" type="slidenum">
              <a:rPr lang="en-GB" sz="1000" noProof="1" smtClean="0">
                <a:solidFill>
                  <a:srgbClr val="E8E9E4"/>
                </a:solidFill>
                <a:latin typeface="Arial" charset="0"/>
                <a:ea typeface="Arial" charset="0"/>
                <a:cs typeface="Arial" charset="0"/>
              </a:rPr>
              <a:pPr algn="r">
                <a:spcBef>
                  <a:spcPct val="50000"/>
                </a:spcBef>
              </a:pPr>
              <a:t>‹#›</a:t>
            </a:fld>
            <a:endParaRPr lang="en-GB" sz="1000" noProof="1">
              <a:solidFill>
                <a:srgbClr val="E8E9E4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4" name="Rectangle 6"/>
          <p:cNvSpPr txBox="1">
            <a:spLocks noChangeArrowheads="1"/>
          </p:cNvSpPr>
          <p:nvPr userDrawn="1"/>
        </p:nvSpPr>
        <p:spPr bwMode="auto">
          <a:xfrm>
            <a:off x="124228" y="202984"/>
            <a:ext cx="10224698" cy="507831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i="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TITLE HERE</a:t>
            </a:r>
            <a:endParaRPr lang="en-GB" sz="3000" b="1" i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Text Box 38"/>
          <p:cNvSpPr txBox="1">
            <a:spLocks noChangeArrowheads="1"/>
          </p:cNvSpPr>
          <p:nvPr userDrawn="1"/>
        </p:nvSpPr>
        <p:spPr bwMode="auto">
          <a:xfrm>
            <a:off x="210075" y="6127999"/>
            <a:ext cx="37491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 b="0" i="0" noProof="0" dirty="0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t>ESA UNCLASSIFIED - For Official Use</a:t>
            </a:r>
            <a:endParaRPr lang="en-GB" sz="1000" b="0" i="0" noProof="0" dirty="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4" t="15320" r="4098" b="16253"/>
          <a:stretch/>
        </p:blipFill>
        <p:spPr>
          <a:xfrm>
            <a:off x="10937898" y="6398942"/>
            <a:ext cx="1085751" cy="459057"/>
          </a:xfrm>
          <a:prstGeom prst="rect">
            <a:avLst/>
          </a:prstGeom>
        </p:spPr>
      </p:pic>
      <p:grpSp>
        <p:nvGrpSpPr>
          <p:cNvPr id="34" name="Group 33"/>
          <p:cNvGrpSpPr/>
          <p:nvPr userDrawn="1"/>
        </p:nvGrpSpPr>
        <p:grpSpPr>
          <a:xfrm>
            <a:off x="219600" y="6570478"/>
            <a:ext cx="6826666" cy="111519"/>
            <a:chOff x="172269" y="6621494"/>
            <a:chExt cx="6826666" cy="111519"/>
          </a:xfrm>
        </p:grpSpPr>
        <p:pic>
          <p:nvPicPr>
            <p:cNvPr id="35" name="Picture 34" descr="at.png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6" name="Picture 35" descr="be.png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7" name="Picture 36" descr="ca.png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8" name="Picture 37" descr="ch.png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" name="Picture 38" descr="cz.png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" name="Picture 39" descr="de.png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" name="Picture 40" descr="dk.png"/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2" name="Picture 41" descr="ee.png"/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3" name="Picture 42" descr="es.png"/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" name="Picture 43" descr="fi.png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" name="Picture 44" descr="fr.png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" name="Picture 45" descr="gr.png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" name="Picture 46" descr="hu.png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" name="Picture 47" descr="ie.png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" name="Picture 48" descr="it.png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0" name="Picture 49" descr="lu.png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1" name="Picture 50" descr="nl.png"/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2" name="Picture 51" descr="no.png"/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" name="Picture 52" descr="pl.png"/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4" name="Picture 53" descr="pt.png"/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5" name="Picture 54" descr="ro.png"/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6" name="Picture 55" descr="se.png"/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7" name="Picture 56" descr="uk.png"/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8" name="Picture 57" descr="si.png"/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cxnSp>
        <p:nvCxnSpPr>
          <p:cNvPr id="60" name="Straight Connector 59"/>
          <p:cNvCxnSpPr/>
          <p:nvPr userDrawn="1"/>
        </p:nvCxnSpPr>
        <p:spPr>
          <a:xfrm>
            <a:off x="218262" y="6398942"/>
            <a:ext cx="11766163" cy="98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Box 34"/>
          <p:cNvSpPr txBox="1">
            <a:spLocks noChangeAspect="1" noChangeArrowheads="1"/>
          </p:cNvSpPr>
          <p:nvPr userDrawn="1"/>
        </p:nvSpPr>
        <p:spPr bwMode="auto">
          <a:xfrm>
            <a:off x="8232775" y="6127999"/>
            <a:ext cx="374914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Ins="0"/>
          <a:lstStyle/>
          <a:p>
            <a:pPr algn="r">
              <a:spcBef>
                <a:spcPct val="50000"/>
              </a:spcBef>
            </a:pPr>
            <a:fld id="{BBA2E11D-44E1-43DD-A173-928128880055}" type="slidenum">
              <a:rPr lang="en-GB" sz="1000" noProof="1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pPr algn="r">
                <a:spcBef>
                  <a:spcPct val="50000"/>
                </a:spcBef>
              </a:pPr>
              <a:t>‹#›</a:t>
            </a:fld>
            <a:endParaRPr lang="en-GB" sz="1000" noProof="1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64" name="Chart 63"/>
          <p:cNvGraphicFramePr/>
          <p:nvPr userDrawn="1">
            <p:extLst/>
          </p:nvPr>
        </p:nvGraphicFramePr>
        <p:xfrm>
          <a:off x="278274" y="1348840"/>
          <a:ext cx="11624275" cy="4718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9"/>
          </a:graphicData>
        </a:graphic>
      </p:graphicFrame>
      <p:sp>
        <p:nvSpPr>
          <p:cNvPr id="65" name="Rectangle 6"/>
          <p:cNvSpPr txBox="1">
            <a:spLocks noChangeArrowheads="1"/>
          </p:cNvSpPr>
          <p:nvPr userDrawn="1"/>
        </p:nvSpPr>
        <p:spPr bwMode="auto">
          <a:xfrm>
            <a:off x="124228" y="202984"/>
            <a:ext cx="10224698" cy="507831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i="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TITLE HERE</a:t>
            </a:r>
            <a:endParaRPr lang="en-GB" sz="3000" b="1" i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6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300"/>
                                        <p:tgtEl>
                                          <p:spTgt spid="6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300"/>
                                        <p:tgtEl>
                                          <p:spTgt spid="6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"/>
                            </p:stCondLst>
                            <p:childTnLst>
                              <p:par>
                                <p:cTn id="2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300"/>
                                        <p:tgtEl>
                                          <p:spTgt spid="6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00"/>
                            </p:stCondLst>
                            <p:childTnLst>
                              <p:par>
                                <p:cTn id="2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300"/>
                                        <p:tgtEl>
                                          <p:spTgt spid="6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300"/>
                                        <p:tgtEl>
                                          <p:spTgt spid="6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300"/>
                            </p:stCondLst>
                            <p:childTnLst>
                              <p:par>
                                <p:cTn id="3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300"/>
                                        <p:tgtEl>
                                          <p:spTgt spid="6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600"/>
                            </p:stCondLst>
                            <p:childTnLst>
                              <p:par>
                                <p:cTn id="3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300"/>
                                        <p:tgtEl>
                                          <p:spTgt spid="64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900"/>
                            </p:stCondLst>
                            <p:childTnLst>
                              <p:par>
                                <p:cTn id="4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300"/>
                                        <p:tgtEl>
                                          <p:spTgt spid="64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200"/>
                            </p:stCondLst>
                            <p:childTnLst>
                              <p:par>
                                <p:cTn id="4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300"/>
                                        <p:tgtEl>
                                          <p:spTgt spid="64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300"/>
                                        <p:tgtEl>
                                          <p:spTgt spid="64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800"/>
                            </p:stCondLst>
                            <p:childTnLst>
                              <p:par>
                                <p:cTn id="5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300"/>
                                        <p:tgtEl>
                                          <p:spTgt spid="64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100"/>
                            </p:stCondLst>
                            <p:childTnLst>
                              <p:par>
                                <p:cTn id="5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300"/>
                                        <p:tgtEl>
                                          <p:spTgt spid="64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400"/>
                            </p:stCondLst>
                            <p:childTnLst>
                              <p:par>
                                <p:cTn id="6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300"/>
                                        <p:tgtEl>
                                          <p:spTgt spid="64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700"/>
                            </p:stCondLst>
                            <p:childTnLst>
                              <p:par>
                                <p:cTn id="6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300"/>
                                        <p:tgtEl>
                                          <p:spTgt spid="64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300"/>
                                        <p:tgtEl>
                                          <p:spTgt spid="64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300"/>
                            </p:stCondLst>
                            <p:childTnLst>
                              <p:par>
                                <p:cTn id="7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300"/>
                                        <p:tgtEl>
                                          <p:spTgt spid="64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600"/>
                            </p:stCondLst>
                            <p:childTnLst>
                              <p:par>
                                <p:cTn id="7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300"/>
                                        <p:tgtEl>
                                          <p:spTgt spid="64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900"/>
                            </p:stCondLst>
                            <p:childTnLst>
                              <p:par>
                                <p:cTn id="8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-4" categoryIdx="1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300"/>
                                        <p:tgtEl>
                                          <p:spTgt spid="64">
                                            <p:graphicEl>
                                              <a:chart seriesIdx="-4" categoryIdx="1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200"/>
                            </p:stCondLst>
                            <p:childTnLst>
                              <p:par>
                                <p:cTn id="8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-4" categoryIdx="1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300"/>
                                        <p:tgtEl>
                                          <p:spTgt spid="64">
                                            <p:graphicEl>
                                              <a:chart seriesIdx="-4" categoryIdx="1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500"/>
                            </p:stCondLst>
                            <p:childTnLst>
                              <p:par>
                                <p:cTn id="8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-4" categoryIdx="1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300"/>
                                        <p:tgtEl>
                                          <p:spTgt spid="64">
                                            <p:graphicEl>
                                              <a:chart seriesIdx="-4" categoryIdx="1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800"/>
                            </p:stCondLst>
                            <p:childTnLst>
                              <p:par>
                                <p:cTn id="9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-4" categoryIdx="2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300"/>
                                        <p:tgtEl>
                                          <p:spTgt spid="64">
                                            <p:graphicEl>
                                              <a:chart seriesIdx="-4" categoryIdx="2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100"/>
                            </p:stCondLst>
                            <p:childTnLst>
                              <p:par>
                                <p:cTn id="9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-4" categoryIdx="2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300"/>
                                        <p:tgtEl>
                                          <p:spTgt spid="64">
                                            <p:graphicEl>
                                              <a:chart seriesIdx="-4" categoryIdx="2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400"/>
                            </p:stCondLst>
                            <p:childTnLst>
                              <p:par>
                                <p:cTn id="10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-4" categoryIdx="2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300"/>
                                        <p:tgtEl>
                                          <p:spTgt spid="64">
                                            <p:graphicEl>
                                              <a:chart seriesIdx="-4" categoryIdx="2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700"/>
                            </p:stCondLst>
                            <p:childTnLst>
                              <p:par>
                                <p:cTn id="10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-4" categoryIdx="2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300"/>
                                        <p:tgtEl>
                                          <p:spTgt spid="64">
                                            <p:graphicEl>
                                              <a:chart seriesIdx="-4" categoryIdx="2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4" grpId="0">
        <p:bldSub>
          <a:bldChart bld="category"/>
        </p:bldSub>
      </p:bldGraphic>
      <p:bldP spid="65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Text Box 38"/>
          <p:cNvSpPr txBox="1">
            <a:spLocks noChangeArrowheads="1"/>
          </p:cNvSpPr>
          <p:nvPr userDrawn="1"/>
        </p:nvSpPr>
        <p:spPr bwMode="auto">
          <a:xfrm>
            <a:off x="210075" y="6127999"/>
            <a:ext cx="37491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 b="0" i="0" noProof="0" dirty="0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t>ESA UNCLASSIFIED - For Official Use</a:t>
            </a:r>
            <a:endParaRPr lang="en-GB" sz="1000" b="0" i="0" noProof="0" dirty="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4" t="15320" r="4098" b="16253"/>
          <a:stretch/>
        </p:blipFill>
        <p:spPr>
          <a:xfrm>
            <a:off x="10937898" y="6398942"/>
            <a:ext cx="1085751" cy="459057"/>
          </a:xfrm>
          <a:prstGeom prst="rect">
            <a:avLst/>
          </a:prstGeom>
        </p:spPr>
      </p:pic>
      <p:grpSp>
        <p:nvGrpSpPr>
          <p:cNvPr id="34" name="Group 33"/>
          <p:cNvGrpSpPr/>
          <p:nvPr userDrawn="1"/>
        </p:nvGrpSpPr>
        <p:grpSpPr>
          <a:xfrm>
            <a:off x="219600" y="6570478"/>
            <a:ext cx="6826666" cy="111519"/>
            <a:chOff x="172269" y="6621494"/>
            <a:chExt cx="6826666" cy="111519"/>
          </a:xfrm>
        </p:grpSpPr>
        <p:pic>
          <p:nvPicPr>
            <p:cNvPr id="35" name="Picture 34" descr="at.png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6" name="Picture 35" descr="be.png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7" name="Picture 36" descr="ca.png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8" name="Picture 37" descr="ch.png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" name="Picture 38" descr="cz.png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" name="Picture 39" descr="de.png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" name="Picture 40" descr="dk.png"/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2" name="Picture 41" descr="ee.png"/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3" name="Picture 42" descr="es.png"/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" name="Picture 43" descr="fi.png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" name="Picture 44" descr="fr.png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" name="Picture 45" descr="gr.png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" name="Picture 46" descr="hu.png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" name="Picture 47" descr="ie.png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" name="Picture 48" descr="it.png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0" name="Picture 49" descr="lu.png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1" name="Picture 50" descr="nl.png"/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2" name="Picture 51" descr="no.png"/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" name="Picture 52" descr="pl.png"/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4" name="Picture 53" descr="pt.png"/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5" name="Picture 54" descr="ro.png"/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6" name="Picture 55" descr="se.png"/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7" name="Picture 56" descr="uk.png"/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8" name="Picture 57" descr="si.png"/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cxnSp>
        <p:nvCxnSpPr>
          <p:cNvPr id="60" name="Straight Connector 59"/>
          <p:cNvCxnSpPr/>
          <p:nvPr userDrawn="1"/>
        </p:nvCxnSpPr>
        <p:spPr>
          <a:xfrm>
            <a:off x="218262" y="6398942"/>
            <a:ext cx="11766163" cy="98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 userDrawn="1"/>
        </p:nvCxnSpPr>
        <p:spPr>
          <a:xfrm>
            <a:off x="218262" y="882193"/>
            <a:ext cx="11768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Box 34"/>
          <p:cNvSpPr txBox="1">
            <a:spLocks noChangeAspect="1" noChangeArrowheads="1"/>
          </p:cNvSpPr>
          <p:nvPr userDrawn="1"/>
        </p:nvSpPr>
        <p:spPr bwMode="auto">
          <a:xfrm>
            <a:off x="8232775" y="6127999"/>
            <a:ext cx="374914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Ins="0"/>
          <a:lstStyle/>
          <a:p>
            <a:pPr algn="r">
              <a:spcBef>
                <a:spcPct val="50000"/>
              </a:spcBef>
            </a:pPr>
            <a:fld id="{BBA2E11D-44E1-43DD-A173-928128880055}" type="slidenum">
              <a:rPr lang="en-GB" sz="1000" noProof="1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pPr algn="r">
                <a:spcBef>
                  <a:spcPct val="50000"/>
                </a:spcBef>
              </a:pPr>
              <a:t>‹#›</a:t>
            </a:fld>
            <a:endParaRPr lang="en-GB" sz="1000" noProof="1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64" name="Chart 63"/>
          <p:cNvGraphicFramePr/>
          <p:nvPr userDrawn="1">
            <p:extLst/>
          </p:nvPr>
        </p:nvGraphicFramePr>
        <p:xfrm>
          <a:off x="278275" y="1244313"/>
          <a:ext cx="11624274" cy="4832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9"/>
          </a:graphicData>
        </a:graphic>
      </p:graphicFrame>
      <p:sp>
        <p:nvSpPr>
          <p:cNvPr id="65" name="Rectangle 6"/>
          <p:cNvSpPr txBox="1">
            <a:spLocks noChangeArrowheads="1"/>
          </p:cNvSpPr>
          <p:nvPr userDrawn="1"/>
        </p:nvSpPr>
        <p:spPr bwMode="auto">
          <a:xfrm>
            <a:off x="124228" y="202984"/>
            <a:ext cx="10224698" cy="507831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i="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TITLE HERE</a:t>
            </a:r>
            <a:endParaRPr lang="en-GB" sz="3000" b="1" i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6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300"/>
                                        <p:tgtEl>
                                          <p:spTgt spid="6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300"/>
                                        <p:tgtEl>
                                          <p:spTgt spid="6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"/>
                            </p:stCondLst>
                            <p:childTnLst>
                              <p:par>
                                <p:cTn id="2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300"/>
                                        <p:tgtEl>
                                          <p:spTgt spid="6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00"/>
                            </p:stCondLst>
                            <p:childTnLst>
                              <p:par>
                                <p:cTn id="2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300"/>
                                        <p:tgtEl>
                                          <p:spTgt spid="6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300"/>
                                        <p:tgtEl>
                                          <p:spTgt spid="6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300"/>
                            </p:stCondLst>
                            <p:childTnLst>
                              <p:par>
                                <p:cTn id="3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300"/>
                                        <p:tgtEl>
                                          <p:spTgt spid="6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600"/>
                            </p:stCondLst>
                            <p:childTnLst>
                              <p:par>
                                <p:cTn id="3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300"/>
                                        <p:tgtEl>
                                          <p:spTgt spid="64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900"/>
                            </p:stCondLst>
                            <p:childTnLst>
                              <p:par>
                                <p:cTn id="4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300"/>
                                        <p:tgtEl>
                                          <p:spTgt spid="64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200"/>
                            </p:stCondLst>
                            <p:childTnLst>
                              <p:par>
                                <p:cTn id="4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300"/>
                                        <p:tgtEl>
                                          <p:spTgt spid="64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300"/>
                                        <p:tgtEl>
                                          <p:spTgt spid="64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800"/>
                            </p:stCondLst>
                            <p:childTnLst>
                              <p:par>
                                <p:cTn id="5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300"/>
                                        <p:tgtEl>
                                          <p:spTgt spid="64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100"/>
                            </p:stCondLst>
                            <p:childTnLst>
                              <p:par>
                                <p:cTn id="5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300"/>
                                        <p:tgtEl>
                                          <p:spTgt spid="64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400"/>
                            </p:stCondLst>
                            <p:childTnLst>
                              <p:par>
                                <p:cTn id="6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300"/>
                                        <p:tgtEl>
                                          <p:spTgt spid="64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700"/>
                            </p:stCondLst>
                            <p:childTnLst>
                              <p:par>
                                <p:cTn id="6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300"/>
                                        <p:tgtEl>
                                          <p:spTgt spid="64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300"/>
                                        <p:tgtEl>
                                          <p:spTgt spid="64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300"/>
                            </p:stCondLst>
                            <p:childTnLst>
                              <p:par>
                                <p:cTn id="7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300"/>
                                        <p:tgtEl>
                                          <p:spTgt spid="64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600"/>
                            </p:stCondLst>
                            <p:childTnLst>
                              <p:par>
                                <p:cTn id="7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300"/>
                                        <p:tgtEl>
                                          <p:spTgt spid="64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900"/>
                            </p:stCondLst>
                            <p:childTnLst>
                              <p:par>
                                <p:cTn id="8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-4" categoryIdx="1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300"/>
                                        <p:tgtEl>
                                          <p:spTgt spid="64">
                                            <p:graphicEl>
                                              <a:chart seriesIdx="-4" categoryIdx="1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200"/>
                            </p:stCondLst>
                            <p:childTnLst>
                              <p:par>
                                <p:cTn id="8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-4" categoryIdx="1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300"/>
                                        <p:tgtEl>
                                          <p:spTgt spid="64">
                                            <p:graphicEl>
                                              <a:chart seriesIdx="-4" categoryIdx="1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500"/>
                            </p:stCondLst>
                            <p:childTnLst>
                              <p:par>
                                <p:cTn id="8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-4" categoryIdx="1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300"/>
                                        <p:tgtEl>
                                          <p:spTgt spid="64">
                                            <p:graphicEl>
                                              <a:chart seriesIdx="-4" categoryIdx="1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800"/>
                            </p:stCondLst>
                            <p:childTnLst>
                              <p:par>
                                <p:cTn id="9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-4" categoryIdx="2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300"/>
                                        <p:tgtEl>
                                          <p:spTgt spid="64">
                                            <p:graphicEl>
                                              <a:chart seriesIdx="-4" categoryIdx="2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100"/>
                            </p:stCondLst>
                            <p:childTnLst>
                              <p:par>
                                <p:cTn id="9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-4" categoryIdx="2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300"/>
                                        <p:tgtEl>
                                          <p:spTgt spid="64">
                                            <p:graphicEl>
                                              <a:chart seriesIdx="-4" categoryIdx="2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400"/>
                            </p:stCondLst>
                            <p:childTnLst>
                              <p:par>
                                <p:cTn id="10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-4" categoryIdx="2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300"/>
                                        <p:tgtEl>
                                          <p:spTgt spid="64">
                                            <p:graphicEl>
                                              <a:chart seriesIdx="-4" categoryIdx="2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700"/>
                            </p:stCondLst>
                            <p:childTnLst>
                              <p:par>
                                <p:cTn id="10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graphicEl>
                                              <a:chart seriesIdx="-4" categoryIdx="2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300"/>
                                        <p:tgtEl>
                                          <p:spTgt spid="64">
                                            <p:graphicEl>
                                              <a:chart seriesIdx="-4" categoryIdx="2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4" grpId="0">
        <p:bldSub>
          <a:bldChart bld="category"/>
        </p:bldSub>
      </p:bldGraphic>
      <p:bldP spid="65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1" descr="16950723446_e7d8e1bfb9_o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67" t="28851" r="595" b="813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4" descr="PPT_Header02" hidden="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20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3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18262" y="3438002"/>
            <a:ext cx="11766163" cy="421975"/>
          </a:xfrm>
          <a:solidFill>
            <a:srgbClr val="003249"/>
          </a:solidFill>
          <a:ln>
            <a:noFill/>
          </a:ln>
        </p:spPr>
        <p:txBody>
          <a:bodyPr wrap="square">
            <a:spAutoFit/>
          </a:bodyPr>
          <a:lstStyle>
            <a:lvl1pPr marL="0" indent="0">
              <a:buFont typeface="Verdana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subtitle style</a:t>
            </a:r>
            <a:endParaRPr lang="en-GB" noProof="0" dirty="0" smtClean="0"/>
          </a:p>
        </p:txBody>
      </p:sp>
      <p:sp>
        <p:nvSpPr>
          <p:cNvPr id="56325" name="Rectangle 6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18263" y="2637142"/>
            <a:ext cx="11766162" cy="584775"/>
          </a:xfrm>
        </p:spPr>
        <p:txBody>
          <a:bodyPr/>
          <a:lstStyle>
            <a:lvl1pPr>
              <a:defRPr sz="3200" b="1" i="0">
                <a:solidFill>
                  <a:schemeClr val="bg1">
                    <a:lumMod val="9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  <a:endParaRPr lang="en-GB" noProof="0" dirty="0" smtClean="0"/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4" t="15320" r="4098" b="16253"/>
          <a:stretch/>
        </p:blipFill>
        <p:spPr>
          <a:xfrm>
            <a:off x="10937898" y="6398942"/>
            <a:ext cx="1085751" cy="459057"/>
          </a:xfrm>
          <a:prstGeom prst="rect">
            <a:avLst/>
          </a:prstGeom>
        </p:spPr>
      </p:pic>
      <p:grpSp>
        <p:nvGrpSpPr>
          <p:cNvPr id="35" name="Group 34"/>
          <p:cNvGrpSpPr/>
          <p:nvPr userDrawn="1"/>
        </p:nvGrpSpPr>
        <p:grpSpPr>
          <a:xfrm>
            <a:off x="219600" y="6570478"/>
            <a:ext cx="6826666" cy="111519"/>
            <a:chOff x="172269" y="6621494"/>
            <a:chExt cx="6826666" cy="111519"/>
          </a:xfrm>
        </p:grpSpPr>
        <p:pic>
          <p:nvPicPr>
            <p:cNvPr id="36" name="Picture 35" descr="at.png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7" name="Picture 36" descr="be.png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8" name="Picture 37" descr="ca.png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" name="Picture 38" descr="ch.png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" name="Picture 39" descr="cz.png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" name="Picture 40" descr="de.png"/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2" name="Picture 41" descr="dk.png"/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3" name="Picture 42" descr="ee.png"/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" name="Picture 43" descr="es.png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" name="Picture 44" descr="fi.png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" name="Picture 45" descr="fr.png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" name="Picture 46" descr="gr.png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" name="Picture 47" descr="hu.png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" name="Picture 48" descr="ie.png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0" name="Picture 49" descr="it.png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1" name="Picture 50" descr="lu.png"/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2" name="Picture 51" descr="nl.png"/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" name="Picture 52" descr="no.png"/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4" name="Picture 53" descr="pl.png"/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5" name="Picture 54" descr="pt.png"/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6" name="Picture 55" descr="ro.png"/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7" name="Picture 56" descr="se.png"/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8" name="Picture 57" descr="uk.png"/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9" name="Picture 58" descr="si.png"/>
            <p:cNvPicPr>
              <a:picLocks noChangeAspect="1"/>
            </p:cNvPicPr>
            <p:nvPr userDrawn="1"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  <p:pic>
        <p:nvPicPr>
          <p:cNvPr id="60" name="Picture 59"/>
          <p:cNvPicPr>
            <a:picLocks noChangeAspect="1"/>
          </p:cNvPicPr>
          <p:nvPr userDrawn="1"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cxnSp>
        <p:nvCxnSpPr>
          <p:cNvPr id="61" name="Straight Connector 60"/>
          <p:cNvCxnSpPr/>
          <p:nvPr userDrawn="1"/>
        </p:nvCxnSpPr>
        <p:spPr>
          <a:xfrm>
            <a:off x="218262" y="6398942"/>
            <a:ext cx="11766163" cy="98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587910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2.png"/><Relationship Id="rId50" Type="http://schemas.openxmlformats.org/officeDocument/2006/relationships/image" Target="../media/image5.png"/><Relationship Id="rId55" Type="http://schemas.openxmlformats.org/officeDocument/2006/relationships/image" Target="../media/image10.png"/><Relationship Id="rId63" Type="http://schemas.openxmlformats.org/officeDocument/2006/relationships/image" Target="../media/image18.png"/><Relationship Id="rId68" Type="http://schemas.openxmlformats.org/officeDocument/2006/relationships/image" Target="../media/image23.png"/><Relationship Id="rId7" Type="http://schemas.openxmlformats.org/officeDocument/2006/relationships/slideLayout" Target="../slideLayouts/slideLayout7.xml"/><Relationship Id="rId71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3" Type="http://schemas.openxmlformats.org/officeDocument/2006/relationships/image" Target="../media/image8.png"/><Relationship Id="rId58" Type="http://schemas.openxmlformats.org/officeDocument/2006/relationships/image" Target="../media/image13.png"/><Relationship Id="rId66" Type="http://schemas.openxmlformats.org/officeDocument/2006/relationships/image" Target="../media/image2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4.emf"/><Relationship Id="rId57" Type="http://schemas.openxmlformats.org/officeDocument/2006/relationships/image" Target="../media/image12.png"/><Relationship Id="rId61" Type="http://schemas.openxmlformats.org/officeDocument/2006/relationships/image" Target="../media/image16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7.png"/><Relationship Id="rId60" Type="http://schemas.openxmlformats.org/officeDocument/2006/relationships/image" Target="../media/image15.png"/><Relationship Id="rId65" Type="http://schemas.openxmlformats.org/officeDocument/2006/relationships/image" Target="../media/image20.png"/><Relationship Id="rId73" Type="http://schemas.openxmlformats.org/officeDocument/2006/relationships/image" Target="../media/image28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3.png"/><Relationship Id="rId56" Type="http://schemas.openxmlformats.org/officeDocument/2006/relationships/image" Target="../media/image11.png"/><Relationship Id="rId64" Type="http://schemas.openxmlformats.org/officeDocument/2006/relationships/image" Target="../media/image19.png"/><Relationship Id="rId69" Type="http://schemas.openxmlformats.org/officeDocument/2006/relationships/image" Target="../media/image24.png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6.png"/><Relationship Id="rId72" Type="http://schemas.openxmlformats.org/officeDocument/2006/relationships/image" Target="../media/image27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1.png"/><Relationship Id="rId59" Type="http://schemas.openxmlformats.org/officeDocument/2006/relationships/image" Target="../media/image14.png"/><Relationship Id="rId67" Type="http://schemas.openxmlformats.org/officeDocument/2006/relationships/image" Target="../media/image22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image" Target="../media/image9.png"/><Relationship Id="rId62" Type="http://schemas.openxmlformats.org/officeDocument/2006/relationships/image" Target="../media/image17.png"/><Relationship Id="rId7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/>
          <p:cNvPicPr>
            <a:picLocks noChangeAspect="1"/>
          </p:cNvPicPr>
          <p:nvPr userDrawn="1"/>
        </p:nvPicPr>
        <p:blipFill rotWithShape="1"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06"/>
          <a:stretch/>
        </p:blipFill>
        <p:spPr>
          <a:xfrm>
            <a:off x="0" y="6398942"/>
            <a:ext cx="12192000" cy="459058"/>
          </a:xfrm>
          <a:prstGeom prst="rect">
            <a:avLst/>
          </a:prstGeom>
        </p:spPr>
      </p:pic>
      <p:pic>
        <p:nvPicPr>
          <p:cNvPr id="1028" name="Picture 35" descr="PPT_Header02" hidden="1"/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20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8262" y="882192"/>
            <a:ext cx="11763662" cy="5318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  <a:endParaRPr lang="en-GB" altLang="en-US" dirty="0"/>
          </a:p>
        </p:txBody>
      </p:sp>
      <p:sp>
        <p:nvSpPr>
          <p:cNvPr id="1031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18261" y="157324"/>
            <a:ext cx="1011322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 smtClean="0"/>
              <a:t>CLICK TO EDIT MASTER TITLE STYLE</a:t>
            </a:r>
            <a:endParaRPr lang="en-GB" altLang="en-US" dirty="0"/>
          </a:p>
        </p:txBody>
      </p:sp>
      <p:pic>
        <p:nvPicPr>
          <p:cNvPr id="34" name="Picture 33"/>
          <p:cNvPicPr>
            <a:picLocks/>
          </p:cNvPicPr>
          <p:nvPr userDrawn="1"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89" y="-215904"/>
            <a:ext cx="2095200" cy="1314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 rotWithShape="1"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4" t="15320" r="4098" b="16253"/>
          <a:stretch/>
        </p:blipFill>
        <p:spPr>
          <a:xfrm>
            <a:off x="10937898" y="6398942"/>
            <a:ext cx="1085751" cy="459057"/>
          </a:xfrm>
          <a:prstGeom prst="rect">
            <a:avLst/>
          </a:prstGeom>
        </p:spPr>
      </p:pic>
      <p:grpSp>
        <p:nvGrpSpPr>
          <p:cNvPr id="36" name="Group 35"/>
          <p:cNvGrpSpPr/>
          <p:nvPr userDrawn="1"/>
        </p:nvGrpSpPr>
        <p:grpSpPr>
          <a:xfrm>
            <a:off x="219600" y="6570478"/>
            <a:ext cx="6826666" cy="111519"/>
            <a:chOff x="172269" y="6621494"/>
            <a:chExt cx="6826666" cy="111519"/>
          </a:xfrm>
        </p:grpSpPr>
        <p:pic>
          <p:nvPicPr>
            <p:cNvPr id="37" name="Picture 36" descr="at.png"/>
            <p:cNvPicPr>
              <a:picLocks noChangeAspect="1"/>
            </p:cNvPicPr>
            <p:nvPr userDrawn="1"/>
          </p:nvPicPr>
          <p:blipFill>
            <a:blip r:embed="rId5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8" name="Picture 37" descr="be.png"/>
            <p:cNvPicPr>
              <a:picLocks noChangeAspect="1"/>
            </p:cNvPicPr>
            <p:nvPr userDrawn="1"/>
          </p:nvPicPr>
          <p:blipFill>
            <a:blip r:embed="rId5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" name="Picture 38" descr="ca.png"/>
            <p:cNvPicPr>
              <a:picLocks noChangeAspect="1"/>
            </p:cNvPicPr>
            <p:nvPr userDrawn="1"/>
          </p:nvPicPr>
          <p:blipFill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" name="Picture 39" descr="ch.png"/>
            <p:cNvPicPr>
              <a:picLocks noChangeAspect="1"/>
            </p:cNvPicPr>
            <p:nvPr userDrawn="1"/>
          </p:nvPicPr>
          <p:blipFill>
            <a:blip r:embed="rId5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" name="Picture 40" descr="cz.png"/>
            <p:cNvPicPr>
              <a:picLocks noChangeAspect="1"/>
            </p:cNvPicPr>
            <p:nvPr userDrawn="1"/>
          </p:nvPicPr>
          <p:blipFill>
            <a:blip r:embed="rId5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2" name="Picture 41" descr="de.png"/>
            <p:cNvPicPr>
              <a:picLocks noChangeAspect="1"/>
            </p:cNvPicPr>
            <p:nvPr userDrawn="1"/>
          </p:nvPicPr>
          <p:blipFill>
            <a:blip r:embed="rId5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3" name="Picture 42" descr="dk.png"/>
            <p:cNvPicPr>
              <a:picLocks noChangeAspect="1"/>
            </p:cNvPicPr>
            <p:nvPr userDrawn="1"/>
          </p:nvPicPr>
          <p:blipFill>
            <a:blip r:embed="rId5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" name="Picture 43" descr="ee.png"/>
            <p:cNvPicPr>
              <a:picLocks noChangeAspect="1"/>
            </p:cNvPicPr>
            <p:nvPr userDrawn="1"/>
          </p:nvPicPr>
          <p:blipFill>
            <a:blip r:embed="rId5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" name="Picture 44" descr="es.png"/>
            <p:cNvPicPr>
              <a:picLocks noChangeAspect="1"/>
            </p:cNvPicPr>
            <p:nvPr userDrawn="1"/>
          </p:nvPicPr>
          <p:blipFill>
            <a:blip r:embed="rId5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" name="Picture 45" descr="fi.png"/>
            <p:cNvPicPr>
              <a:picLocks noChangeAspect="1"/>
            </p:cNvPicPr>
            <p:nvPr userDrawn="1"/>
          </p:nvPicPr>
          <p:blipFill>
            <a:blip r:embed="rId5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" name="Picture 46" descr="fr.png"/>
            <p:cNvPicPr>
              <a:picLocks noChangeAspect="1"/>
            </p:cNvPicPr>
            <p:nvPr userDrawn="1"/>
          </p:nvPicPr>
          <p:blipFill>
            <a:blip r:embed="rId6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" name="Picture 47" descr="gr.png"/>
            <p:cNvPicPr>
              <a:picLocks noChangeAspect="1"/>
            </p:cNvPicPr>
            <p:nvPr userDrawn="1"/>
          </p:nvPicPr>
          <p:blipFill>
            <a:blip r:embed="rId6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" name="Picture 48" descr="hu.png"/>
            <p:cNvPicPr>
              <a:picLocks noChangeAspect="1"/>
            </p:cNvPicPr>
            <p:nvPr userDrawn="1"/>
          </p:nvPicPr>
          <p:blipFill>
            <a:blip r:embed="rId6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0" name="Picture 49" descr="ie.png"/>
            <p:cNvPicPr>
              <a:picLocks noChangeAspect="1"/>
            </p:cNvPicPr>
            <p:nvPr userDrawn="1"/>
          </p:nvPicPr>
          <p:blipFill>
            <a:blip r:embed="rId6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1" name="Picture 50" descr="it.png"/>
            <p:cNvPicPr>
              <a:picLocks noChangeAspect="1"/>
            </p:cNvPicPr>
            <p:nvPr userDrawn="1"/>
          </p:nvPicPr>
          <p:blipFill>
            <a:blip r:embed="rId6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2" name="Picture 51" descr="lu.png"/>
            <p:cNvPicPr>
              <a:picLocks noChangeAspect="1"/>
            </p:cNvPicPr>
            <p:nvPr userDrawn="1"/>
          </p:nvPicPr>
          <p:blipFill>
            <a:blip r:embed="rId6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" name="Picture 52" descr="nl.png"/>
            <p:cNvPicPr>
              <a:picLocks noChangeAspect="1"/>
            </p:cNvPicPr>
            <p:nvPr userDrawn="1"/>
          </p:nvPicPr>
          <p:blipFill>
            <a:blip r:embed="rId6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4" name="Picture 53" descr="no.png"/>
            <p:cNvPicPr>
              <a:picLocks noChangeAspect="1"/>
            </p:cNvPicPr>
            <p:nvPr userDrawn="1"/>
          </p:nvPicPr>
          <p:blipFill>
            <a:blip r:embed="rId6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5" name="Picture 54" descr="pl.png"/>
            <p:cNvPicPr>
              <a:picLocks noChangeAspect="1"/>
            </p:cNvPicPr>
            <p:nvPr userDrawn="1"/>
          </p:nvPicPr>
          <p:blipFill>
            <a:blip r:embed="rId6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6" name="Picture 55" descr="pt.png"/>
            <p:cNvPicPr>
              <a:picLocks noChangeAspect="1"/>
            </p:cNvPicPr>
            <p:nvPr userDrawn="1"/>
          </p:nvPicPr>
          <p:blipFill>
            <a:blip r:embed="rId6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7" name="Picture 56" descr="ro.png"/>
            <p:cNvPicPr>
              <a:picLocks noChangeAspect="1"/>
            </p:cNvPicPr>
            <p:nvPr userDrawn="1"/>
          </p:nvPicPr>
          <p:blipFill>
            <a:blip r:embed="rId7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8" name="Picture 57" descr="se.png"/>
            <p:cNvPicPr>
              <a:picLocks noChangeAspect="1"/>
            </p:cNvPicPr>
            <p:nvPr userDrawn="1"/>
          </p:nvPicPr>
          <p:blipFill>
            <a:blip r:embed="rId7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9" name="Picture 58" descr="uk.png"/>
            <p:cNvPicPr>
              <a:picLocks noChangeAspect="1"/>
            </p:cNvPicPr>
            <p:nvPr userDrawn="1"/>
          </p:nvPicPr>
          <p:blipFill>
            <a:blip r:embed="rId7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0" name="Picture 59" descr="si.png"/>
            <p:cNvPicPr>
              <a:picLocks noChangeAspect="1"/>
            </p:cNvPicPr>
            <p:nvPr userDrawn="1"/>
          </p:nvPicPr>
          <p:blipFill>
            <a:blip r:embed="rId7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  <p:sp>
        <p:nvSpPr>
          <p:cNvPr id="63" name="Text Box 34"/>
          <p:cNvSpPr txBox="1">
            <a:spLocks noChangeAspect="1" noChangeArrowheads="1"/>
          </p:cNvSpPr>
          <p:nvPr userDrawn="1"/>
        </p:nvSpPr>
        <p:spPr bwMode="auto">
          <a:xfrm>
            <a:off x="8232775" y="6127999"/>
            <a:ext cx="374914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Ins="0"/>
          <a:lstStyle/>
          <a:p>
            <a:pPr algn="r">
              <a:spcBef>
                <a:spcPct val="50000"/>
              </a:spcBef>
            </a:pPr>
            <a:fld id="{BBA2E11D-44E1-43DD-A173-928128880055}" type="slidenum">
              <a:rPr lang="en-GB" sz="1000" noProof="1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pPr algn="r">
                <a:spcBef>
                  <a:spcPct val="50000"/>
                </a:spcBef>
              </a:pPr>
              <a:t>‹#›</a:t>
            </a:fld>
            <a:endParaRPr lang="en-GB" sz="1000" noProof="1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5" name="Text Box 38"/>
          <p:cNvSpPr txBox="1">
            <a:spLocks noChangeArrowheads="1"/>
          </p:cNvSpPr>
          <p:nvPr userDrawn="1"/>
        </p:nvSpPr>
        <p:spPr bwMode="auto">
          <a:xfrm>
            <a:off x="210075" y="6127999"/>
            <a:ext cx="374915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000" b="0" i="0" noProof="0" dirty="0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t>ESA UNCLASSIFIED - For Official Use</a:t>
            </a:r>
            <a:endParaRPr lang="en-GB" sz="1000" b="0" i="0" noProof="0" dirty="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079" r:id="rId1"/>
    <p:sldLayoutId id="2147487055" r:id="rId2"/>
    <p:sldLayoutId id="2147487056" r:id="rId3"/>
    <p:sldLayoutId id="2147487057" r:id="rId4"/>
    <p:sldLayoutId id="2147487061" r:id="rId5"/>
    <p:sldLayoutId id="2147487058" r:id="rId6"/>
    <p:sldLayoutId id="2147487059" r:id="rId7"/>
    <p:sldLayoutId id="2147487060" r:id="rId8"/>
    <p:sldLayoutId id="2147487041" r:id="rId9"/>
    <p:sldLayoutId id="2147487042" r:id="rId10"/>
    <p:sldLayoutId id="2147487043" r:id="rId11"/>
    <p:sldLayoutId id="2147487044" r:id="rId12"/>
    <p:sldLayoutId id="2147487045" r:id="rId13"/>
    <p:sldLayoutId id="2147487046" r:id="rId14"/>
    <p:sldLayoutId id="2147487047" r:id="rId15"/>
    <p:sldLayoutId id="2147487048" r:id="rId16"/>
    <p:sldLayoutId id="2147487049" r:id="rId17"/>
    <p:sldLayoutId id="2147487050" r:id="rId18"/>
    <p:sldLayoutId id="2147487051" r:id="rId19"/>
    <p:sldLayoutId id="2147487052" r:id="rId20"/>
    <p:sldLayoutId id="2147487033" r:id="rId21"/>
    <p:sldLayoutId id="2147487062" r:id="rId22"/>
    <p:sldLayoutId id="2147487035" r:id="rId23"/>
    <p:sldLayoutId id="2147487034" r:id="rId24"/>
    <p:sldLayoutId id="2147487036" r:id="rId25"/>
    <p:sldLayoutId id="2147487063" r:id="rId26"/>
    <p:sldLayoutId id="2147487037" r:id="rId27"/>
    <p:sldLayoutId id="2147487064" r:id="rId28"/>
    <p:sldLayoutId id="2147487038" r:id="rId29"/>
    <p:sldLayoutId id="2147487065" r:id="rId30"/>
    <p:sldLayoutId id="2147487039" r:id="rId31"/>
    <p:sldLayoutId id="2147487067" r:id="rId32"/>
    <p:sldLayoutId id="2147487040" r:id="rId33"/>
    <p:sldLayoutId id="2147487068" r:id="rId34"/>
    <p:sldLayoutId id="2147487069" r:id="rId35"/>
    <p:sldLayoutId id="2147487070" r:id="rId36"/>
    <p:sldLayoutId id="2147487071" r:id="rId37"/>
    <p:sldLayoutId id="2147487072" r:id="rId38"/>
    <p:sldLayoutId id="2147487073" r:id="rId39"/>
    <p:sldLayoutId id="2147487074" r:id="rId40"/>
    <p:sldLayoutId id="2147487075" r:id="rId41"/>
    <p:sldLayoutId id="2147487076" r:id="rId42"/>
    <p:sldLayoutId id="2147487077" r:id="rId43"/>
    <p:sldLayoutId id="2147487078" r:id="rId44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03249"/>
          </a:solidFill>
          <a:latin typeface="Arial" charset="0"/>
          <a:ea typeface="MS PGothic" pitchFamily="34" charset="-128"/>
          <a:cs typeface="Arial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>
          <a:solidFill>
            <a:srgbClr val="0070C0"/>
          </a:solidFill>
          <a:latin typeface="Arial" charset="0"/>
          <a:ea typeface="MS PGothic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>
          <a:solidFill>
            <a:srgbClr val="0070C0"/>
          </a:solidFill>
          <a:latin typeface="Arial" charset="0"/>
          <a:ea typeface="MS PGothic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>
          <a:solidFill>
            <a:srgbClr val="0070C0"/>
          </a:solidFill>
          <a:latin typeface="Arial" charset="0"/>
          <a:ea typeface="MS PGothic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>
          <a:solidFill>
            <a:srgbClr val="0070C0"/>
          </a:solidFill>
          <a:latin typeface="Arial" charset="0"/>
          <a:ea typeface="MS PGothic" pitchFamily="34" charset="-128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charset="0"/>
        <a:defRPr sz="1600">
          <a:solidFill>
            <a:srgbClr val="8197A6"/>
          </a:solidFill>
          <a:latin typeface="Arial" charset="0"/>
          <a:ea typeface="MS PGothic" pitchFamily="34" charset="-128"/>
          <a:cs typeface="Arial" charset="0"/>
        </a:defRPr>
      </a:lvl1pPr>
      <a:lvl2pPr marL="808038" indent="-350838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+mj-lt" charset="0"/>
        <a:defRPr sz="1600">
          <a:solidFill>
            <a:srgbClr val="8197A6"/>
          </a:solidFill>
          <a:latin typeface="Arial" charset="0"/>
          <a:ea typeface="MS PGothic" pitchFamily="34" charset="-128"/>
          <a:cs typeface="Arial" charset="0"/>
        </a:defRPr>
      </a:lvl2pPr>
      <a:lvl3pPr marL="1406525" indent="-492125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+mj-lt" charset="0"/>
        <a:defRPr sz="1600">
          <a:solidFill>
            <a:srgbClr val="8197A6"/>
          </a:solidFill>
          <a:latin typeface="Arial" charset="0"/>
          <a:ea typeface="MS PGothic" pitchFamily="34" charset="-128"/>
          <a:cs typeface="Arial" charset="0"/>
        </a:defRPr>
      </a:lvl3pPr>
      <a:lvl4pPr marL="2005013" indent="-633413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+mj-lt" charset="0"/>
        <a:defRPr sz="1600">
          <a:solidFill>
            <a:srgbClr val="8197A6"/>
          </a:solidFill>
          <a:latin typeface="Arial" charset="0"/>
          <a:ea typeface="MS PGothic" pitchFamily="34" charset="-128"/>
          <a:cs typeface="Arial" charset="0"/>
        </a:defRPr>
      </a:lvl4pPr>
      <a:lvl5pPr marL="2603500" indent="-77470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+mj-lt" charset="0"/>
        <a:defRPr sz="1600">
          <a:solidFill>
            <a:srgbClr val="8197A6"/>
          </a:solidFill>
          <a:latin typeface="Arial" charset="0"/>
          <a:ea typeface="MS PGothic" pitchFamily="34" charset="-128"/>
          <a:cs typeface="Arial" charset="0"/>
        </a:defRPr>
      </a:lvl5pPr>
      <a:lvl6pPr marL="3479800" indent="-41910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600">
          <a:solidFill>
            <a:schemeClr val="bg2"/>
          </a:solidFill>
          <a:latin typeface="+mn-lt"/>
        </a:defRPr>
      </a:lvl6pPr>
      <a:lvl7pPr marL="3937000" indent="-41910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600">
          <a:solidFill>
            <a:schemeClr val="bg2"/>
          </a:solidFill>
          <a:latin typeface="+mn-lt"/>
        </a:defRPr>
      </a:lvl7pPr>
      <a:lvl8pPr marL="4394200" indent="-41910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600">
          <a:solidFill>
            <a:schemeClr val="bg2"/>
          </a:solidFill>
          <a:latin typeface="+mn-lt"/>
        </a:defRPr>
      </a:lvl8pPr>
      <a:lvl9pPr marL="4851400" indent="-41910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600">
          <a:solidFill>
            <a:schemeClr val="bg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55.jpe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31" Type="http://schemas.openxmlformats.org/officeDocument/2006/relationships/image" Target="../media/image56.png"/><Relationship Id="rId4" Type="http://schemas.openxmlformats.org/officeDocument/2006/relationships/image" Target="../media/image4.emf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gif"/><Relationship Id="rId4" Type="http://schemas.openxmlformats.org/officeDocument/2006/relationships/image" Target="../media/image6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emf"/><Relationship Id="rId5" Type="http://schemas.openxmlformats.org/officeDocument/2006/relationships/image" Target="../media/image77.jpg"/><Relationship Id="rId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emf"/><Relationship Id="rId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8.png"/><Relationship Id="rId4" Type="http://schemas.openxmlformats.org/officeDocument/2006/relationships/image" Target="../media/image65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emf"/><Relationship Id="rId4" Type="http://schemas.openxmlformats.org/officeDocument/2006/relationships/image" Target="../media/image99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4.jpe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extBox 7"/>
          <p:cNvSpPr txBox="1">
            <a:spLocks noChangeArrowheads="1"/>
          </p:cNvSpPr>
          <p:nvPr/>
        </p:nvSpPr>
        <p:spPr bwMode="auto">
          <a:xfrm>
            <a:off x="493713" y="5756275"/>
            <a:ext cx="1685925" cy="369888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eaLnBrk="1" hangingPunct="1"/>
            <a:r>
              <a:rPr lang="en-GB" altLang="en-US" sz="1800">
                <a:solidFill>
                  <a:schemeClr val="bg1"/>
                </a:solidFill>
                <a:latin typeface="Arial" charset="0"/>
              </a:rPr>
              <a:t>February 2018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1" t="7727" b="12391"/>
          <a:stretch/>
        </p:blipFill>
        <p:spPr>
          <a:xfrm>
            <a:off x="0" y="0"/>
            <a:ext cx="12199058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4" t="15320" r="4098" b="16253"/>
          <a:stretch/>
        </p:blipFill>
        <p:spPr>
          <a:xfrm>
            <a:off x="10937898" y="6398942"/>
            <a:ext cx="1085751" cy="459057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19600" y="6570478"/>
            <a:ext cx="6826666" cy="111519"/>
            <a:chOff x="172269" y="6621494"/>
            <a:chExt cx="6826666" cy="111519"/>
          </a:xfrm>
        </p:grpSpPr>
        <p:pic>
          <p:nvPicPr>
            <p:cNvPr id="14" name="Picture 13" descr="at.png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" name="Picture 14" descr="be.png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" name="Picture 15" descr="ca.png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Picture 16" descr="ch.png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" name="Picture 17" descr="cz.png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" name="Picture 18" descr="de.png"/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" name="Picture 19" descr="dk.png"/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" name="Picture 20" descr="ee.png"/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" name="Picture 21" descr="es.png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" name="Picture 22" descr="fi.png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" name="Picture 23" descr="fr.png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Picture 24" descr="gr.png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" name="Picture 25" descr="hu.png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" name="Picture 26" descr="ie.png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" name="Picture 27" descr="it.png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" name="Picture 28" descr="lu.png"/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" name="Picture 29" descr="nl.png"/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" name="Picture 30" descr="no.png"/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" name="Picture 31" descr="pl.png"/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" name="Picture 32" descr="pt.png"/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4" name="Picture 33" descr="ro.png"/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5" name="Picture 34" descr="se.png"/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6" name="Picture 35" descr="uk.png"/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7" name="Picture 36" descr="si.png"/>
            <p:cNvPicPr>
              <a:picLocks noChangeAspect="1"/>
            </p:cNvPicPr>
            <p:nvPr userDrawn="1"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489" y="-216085"/>
            <a:ext cx="2093892" cy="1314000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218262" y="6398942"/>
            <a:ext cx="11766163" cy="98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218263" y="3696982"/>
            <a:ext cx="3385550" cy="366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>
            <a:off x="219687" y="3612061"/>
            <a:ext cx="11768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6"/>
          <p:cNvSpPr txBox="1">
            <a:spLocks noChangeArrowheads="1"/>
          </p:cNvSpPr>
          <p:nvPr/>
        </p:nvSpPr>
        <p:spPr bwMode="auto">
          <a:xfrm>
            <a:off x="-50632" y="4063538"/>
            <a:ext cx="11871166" cy="200054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defRPr/>
            </a:pPr>
            <a:endParaRPr lang="en-GB" sz="3300" dirty="0">
              <a:solidFill>
                <a:schemeClr val="bg1">
                  <a:lumMod val="95000"/>
                </a:schemeClr>
              </a:solidFill>
              <a:latin typeface="Verdana"/>
              <a:cs typeface="Verdana"/>
            </a:endParaRPr>
          </a:p>
          <a:p>
            <a:pPr lvl="0" algn="ctr">
              <a:lnSpc>
                <a:spcPct val="100000"/>
              </a:lnSpc>
              <a:defRPr/>
            </a:pPr>
            <a:r>
              <a:rPr lang="en-GB" sz="3300" dirty="0" smtClean="0">
                <a:solidFill>
                  <a:srgbClr val="FFFF00"/>
                </a:solidFill>
                <a:latin typeface="Verdana"/>
                <a:cs typeface="Verdana"/>
              </a:rPr>
              <a:t>Advanced Altimetry</a:t>
            </a:r>
          </a:p>
          <a:p>
            <a:pPr lvl="0" algn="ctr">
              <a:lnSpc>
                <a:spcPct val="100000"/>
              </a:lnSpc>
              <a:defRPr/>
            </a:pPr>
            <a:endParaRPr lang="en-GB" sz="3300" dirty="0" smtClean="0">
              <a:solidFill>
                <a:schemeClr val="bg1">
                  <a:lumMod val="95000"/>
                </a:schemeClr>
              </a:solidFill>
              <a:latin typeface="Verdana"/>
              <a:cs typeface="Verdana"/>
            </a:endParaRPr>
          </a:p>
          <a:p>
            <a:pPr lvl="0" algn="ctr">
              <a:lnSpc>
                <a:spcPct val="100000"/>
              </a:lnSpc>
              <a:defRPr/>
            </a:pPr>
            <a:r>
              <a:rPr lang="en-GB" sz="2500" dirty="0" smtClean="0">
                <a:solidFill>
                  <a:schemeClr val="bg1">
                    <a:lumMod val="95000"/>
                  </a:schemeClr>
                </a:solidFill>
                <a:latin typeface="Verdana"/>
                <a:cs typeface="Verdana"/>
              </a:rPr>
              <a:t>M. Restano (SERCO/ESRIN), J</a:t>
            </a:r>
            <a:r>
              <a:rPr lang="en-GB" sz="2500" dirty="0">
                <a:solidFill>
                  <a:schemeClr val="bg1">
                    <a:lumMod val="95000"/>
                  </a:schemeClr>
                </a:solidFill>
                <a:latin typeface="Verdana"/>
                <a:cs typeface="Verdana"/>
              </a:rPr>
              <a:t>. </a:t>
            </a:r>
            <a:r>
              <a:rPr lang="en-GB" sz="2500" dirty="0" err="1" smtClean="0">
                <a:solidFill>
                  <a:schemeClr val="bg1">
                    <a:lumMod val="95000"/>
                  </a:schemeClr>
                </a:solidFill>
                <a:latin typeface="Verdana"/>
                <a:cs typeface="Verdana"/>
              </a:rPr>
              <a:t>Benveniste</a:t>
            </a:r>
            <a:r>
              <a:rPr lang="en-GB" sz="2500" dirty="0" smtClean="0">
                <a:solidFill>
                  <a:schemeClr val="bg1">
                    <a:lumMod val="95000"/>
                  </a:schemeClr>
                </a:solidFill>
                <a:latin typeface="Verdana"/>
                <a:cs typeface="Verdana"/>
              </a:rPr>
              <a:t> (ESA-ESRIN)</a:t>
            </a:r>
            <a:endParaRPr lang="en-GB" sz="2500" dirty="0">
              <a:solidFill>
                <a:schemeClr val="bg1">
                  <a:lumMod val="95000"/>
                </a:schemeClr>
              </a:solidFill>
              <a:latin typeface="Verdana"/>
              <a:cs typeface="Verdana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38" y="3763341"/>
            <a:ext cx="3269215" cy="2569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1"/>
          <a:srcRect l="4825" t="21346" r="5965" b="24787"/>
          <a:stretch/>
        </p:blipFill>
        <p:spPr>
          <a:xfrm>
            <a:off x="218262" y="133038"/>
            <a:ext cx="9941892" cy="337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48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Risultati immagini per radar altimeter waveform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82"/>
          <a:stretch/>
        </p:blipFill>
        <p:spPr bwMode="auto">
          <a:xfrm>
            <a:off x="8280644" y="1049174"/>
            <a:ext cx="3559118" cy="4053369"/>
          </a:xfrm>
          <a:prstGeom prst="rect">
            <a:avLst/>
          </a:prstGeom>
          <a:noFill/>
          <a:extLst/>
        </p:spPr>
      </p:pic>
      <p:sp>
        <p:nvSpPr>
          <p:cNvPr id="6" name="TextBox 5"/>
          <p:cNvSpPr txBox="1"/>
          <p:nvPr/>
        </p:nvSpPr>
        <p:spPr>
          <a:xfrm>
            <a:off x="223520" y="329386"/>
            <a:ext cx="104851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>
                <a:solidFill>
                  <a:schemeClr val="bg1"/>
                </a:solidFill>
              </a:rPr>
              <a:t>LRM vs delay-Doppler for one burst (Pulse limited vs Beam limited)</a:t>
            </a:r>
            <a:endParaRPr lang="en-GB" sz="22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824" y="1049174"/>
            <a:ext cx="3209932" cy="4440511"/>
          </a:xfrm>
          <a:prstGeom prst="rect">
            <a:avLst/>
          </a:prstGeom>
        </p:spPr>
      </p:pic>
      <p:pic>
        <p:nvPicPr>
          <p:cNvPr id="9" name="Picture 8" descr="Risultati immagini per radar altimeter waveform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82" b="30295"/>
          <a:stretch/>
        </p:blipFill>
        <p:spPr bwMode="auto">
          <a:xfrm>
            <a:off x="223520" y="1049174"/>
            <a:ext cx="3559118" cy="2825403"/>
          </a:xfrm>
          <a:prstGeom prst="rect">
            <a:avLst/>
          </a:prstGeom>
          <a:noFill/>
          <a:extLst/>
        </p:spPr>
      </p:pic>
      <p:cxnSp>
        <p:nvCxnSpPr>
          <p:cNvPr id="4" name="Elbow Connector 3"/>
          <p:cNvCxnSpPr/>
          <p:nvPr/>
        </p:nvCxnSpPr>
        <p:spPr>
          <a:xfrm>
            <a:off x="811764" y="4021493"/>
            <a:ext cx="5206579" cy="2006082"/>
          </a:xfrm>
          <a:prstGeom prst="bentConnector3">
            <a:avLst>
              <a:gd name="adj1" fmla="val -357"/>
            </a:avLst>
          </a:prstGeom>
          <a:ln w="38100">
            <a:solidFill>
              <a:srgbClr val="FFC0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097445" y="4548672"/>
            <a:ext cx="0" cy="1474237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>
            <a:off x="2003079" y="3874577"/>
            <a:ext cx="4360399" cy="1924497"/>
          </a:xfrm>
          <a:prstGeom prst="bentConnector3">
            <a:avLst>
              <a:gd name="adj1" fmla="val -286"/>
            </a:avLst>
          </a:prstGeom>
          <a:ln w="38100">
            <a:solidFill>
              <a:srgbClr val="FF0000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316823" y="4334168"/>
            <a:ext cx="0" cy="14742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478554" y="4334168"/>
            <a:ext cx="0" cy="14742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837852" y="4334168"/>
            <a:ext cx="0" cy="14742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206482" y="4156394"/>
            <a:ext cx="0" cy="147423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/>
          <p:nvPr/>
        </p:nvCxnSpPr>
        <p:spPr>
          <a:xfrm>
            <a:off x="2793753" y="3705163"/>
            <a:ext cx="2768444" cy="1931438"/>
          </a:xfrm>
          <a:prstGeom prst="bentConnector3">
            <a:avLst>
              <a:gd name="adj1" fmla="val -555"/>
            </a:avLst>
          </a:prstGeom>
          <a:ln w="38100">
            <a:solidFill>
              <a:schemeClr val="bg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327781" y="4156394"/>
            <a:ext cx="0" cy="147423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714678" y="4334168"/>
            <a:ext cx="0" cy="14742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466080" y="4156394"/>
            <a:ext cx="0" cy="147423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/>
          <p:nvPr/>
        </p:nvCxnSpPr>
        <p:spPr>
          <a:xfrm>
            <a:off x="3452377" y="3395774"/>
            <a:ext cx="3513850" cy="2766702"/>
          </a:xfrm>
          <a:prstGeom prst="bentConnector3">
            <a:avLst>
              <a:gd name="adj1" fmla="val 79"/>
            </a:avLst>
          </a:prstGeom>
          <a:ln w="38100">
            <a:solidFill>
              <a:schemeClr val="bg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700831" y="4466113"/>
            <a:ext cx="17210" cy="169636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831300" y="4480500"/>
            <a:ext cx="17210" cy="169636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963843" y="4466112"/>
            <a:ext cx="17210" cy="169636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791436" y="3395774"/>
            <a:ext cx="20328" cy="80753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991481" y="3269429"/>
            <a:ext cx="11598" cy="8395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2778750" y="3476662"/>
            <a:ext cx="10441" cy="5176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8568424" y="4427063"/>
            <a:ext cx="361057" cy="402378"/>
          </a:xfrm>
          <a:prstGeom prst="ellipse">
            <a:avLst/>
          </a:prstGeom>
          <a:noFill/>
          <a:ln w="28575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rgbClr val="FFC000"/>
                </a:solidFill>
              </a:ln>
            </a:endParaRPr>
          </a:p>
        </p:txBody>
      </p:sp>
      <p:sp>
        <p:nvSpPr>
          <p:cNvPr id="58" name="Oval 57"/>
          <p:cNvSpPr/>
          <p:nvPr/>
        </p:nvSpPr>
        <p:spPr>
          <a:xfrm>
            <a:off x="9785966" y="4156394"/>
            <a:ext cx="441467" cy="455363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rgbClr val="FFC000"/>
                </a:solidFill>
              </a:ln>
            </a:endParaRPr>
          </a:p>
        </p:txBody>
      </p:sp>
      <p:sp>
        <p:nvSpPr>
          <p:cNvPr id="59" name="Oval 58"/>
          <p:cNvSpPr/>
          <p:nvPr/>
        </p:nvSpPr>
        <p:spPr>
          <a:xfrm>
            <a:off x="11169635" y="4083084"/>
            <a:ext cx="441467" cy="455363"/>
          </a:xfrm>
          <a:prstGeom prst="ellipse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rgbClr val="FFC000"/>
                </a:solidFill>
              </a:ln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888770" y="5211386"/>
            <a:ext cx="41554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 smtClean="0">
                <a:solidFill>
                  <a:schemeClr val="bg1"/>
                </a:solidFill>
              </a:rPr>
              <a:t>Looks </a:t>
            </a:r>
            <a:r>
              <a:rPr lang="en-GB" sz="1800" u="sng" dirty="0" smtClean="0">
                <a:solidFill>
                  <a:schemeClr val="bg1"/>
                </a:solidFill>
              </a:rPr>
              <a:t>allow to partition &amp; control the energy</a:t>
            </a:r>
            <a:r>
              <a:rPr lang="en-GB" sz="1800" dirty="0" smtClean="0">
                <a:solidFill>
                  <a:schemeClr val="bg1"/>
                </a:solidFill>
              </a:rPr>
              <a:t> of the </a:t>
            </a:r>
            <a:r>
              <a:rPr lang="en-GB" sz="1800" dirty="0">
                <a:solidFill>
                  <a:schemeClr val="bg1"/>
                </a:solidFill>
              </a:rPr>
              <a:t>area illuminated by </a:t>
            </a:r>
            <a:r>
              <a:rPr lang="en-GB" sz="1800" dirty="0" smtClean="0">
                <a:solidFill>
                  <a:schemeClr val="bg1"/>
                </a:solidFill>
              </a:rPr>
              <a:t>the entire </a:t>
            </a:r>
            <a:r>
              <a:rPr lang="en-GB" sz="1800" dirty="0">
                <a:solidFill>
                  <a:schemeClr val="bg1"/>
                </a:solidFill>
              </a:rPr>
              <a:t>antenna </a:t>
            </a:r>
            <a:r>
              <a:rPr lang="en-GB" sz="1800" dirty="0" smtClean="0">
                <a:solidFill>
                  <a:schemeClr val="bg1"/>
                </a:solidFill>
              </a:rPr>
              <a:t>pattern (leading + </a:t>
            </a:r>
            <a:r>
              <a:rPr lang="en-GB" sz="1800" b="1" u="sng" dirty="0" smtClean="0">
                <a:solidFill>
                  <a:srgbClr val="FFFF00"/>
                </a:solidFill>
              </a:rPr>
              <a:t>trailing edge</a:t>
            </a:r>
            <a:r>
              <a:rPr lang="en-GB" sz="1800" dirty="0" smtClean="0">
                <a:solidFill>
                  <a:schemeClr val="bg1"/>
                </a:solidFill>
              </a:rPr>
              <a:t>) </a:t>
            </a:r>
          </a:p>
          <a:p>
            <a:pPr algn="ctr"/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897729" y="5158189"/>
            <a:ext cx="4155449" cy="1337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36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  <p:bldP spid="61" grpId="0"/>
      <p:bldP spid="6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520" y="1032782"/>
            <a:ext cx="116193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500" dirty="0" smtClean="0">
                <a:solidFill>
                  <a:schemeClr val="bg1"/>
                </a:solidFill>
              </a:rPr>
              <a:t>Several </a:t>
            </a:r>
            <a:r>
              <a:rPr lang="en-GB" sz="1500" dirty="0">
                <a:solidFill>
                  <a:schemeClr val="bg1"/>
                </a:solidFill>
              </a:rPr>
              <a:t>bursts are transmitted during the overflight of each surface point and each burst provides </a:t>
            </a:r>
            <a:r>
              <a:rPr lang="en-GB" sz="1500" dirty="0" smtClean="0">
                <a:solidFill>
                  <a:schemeClr val="bg1"/>
                </a:solidFill>
              </a:rPr>
              <a:t>one </a:t>
            </a:r>
            <a:r>
              <a:rPr lang="en-GB" sz="1500" u="sng" dirty="0" smtClean="0">
                <a:solidFill>
                  <a:schemeClr val="bg1"/>
                </a:solidFill>
              </a:rPr>
              <a:t>single look</a:t>
            </a:r>
            <a:r>
              <a:rPr lang="en-GB" sz="1500" dirty="0" smtClean="0">
                <a:solidFill>
                  <a:schemeClr val="bg1"/>
                </a:solidFill>
              </a:rPr>
              <a:t> (i.e. a </a:t>
            </a:r>
            <a:r>
              <a:rPr lang="en-GB" sz="1500" u="sng" dirty="0" smtClean="0">
                <a:solidFill>
                  <a:schemeClr val="bg1"/>
                </a:solidFill>
              </a:rPr>
              <a:t>portion of the antenna pattern</a:t>
            </a:r>
            <a:r>
              <a:rPr lang="en-GB" sz="1500" dirty="0" smtClean="0">
                <a:solidFill>
                  <a:schemeClr val="bg1"/>
                </a:solidFill>
              </a:rPr>
              <a:t>) </a:t>
            </a:r>
            <a:r>
              <a:rPr lang="en-GB" sz="1500" dirty="0">
                <a:solidFill>
                  <a:schemeClr val="bg1"/>
                </a:solidFill>
              </a:rPr>
              <a:t>to a surface point.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3520" y="216565"/>
            <a:ext cx="10485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</a:rPr>
              <a:t>Stacking by the signal point of view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4186" y="5937395"/>
            <a:ext cx="16498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(Credit: </a:t>
            </a:r>
            <a:r>
              <a:rPr lang="en-GB" sz="1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ESA &amp; </a:t>
            </a:r>
            <a:r>
              <a:rPr lang="en-GB" sz="1000" b="1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isardSAT</a:t>
            </a:r>
            <a:r>
              <a:rPr lang="en-GB" sz="10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en-GB" sz="10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67700" r="-1" b="335"/>
          <a:stretch/>
        </p:blipFill>
        <p:spPr>
          <a:xfrm>
            <a:off x="6896186" y="3400212"/>
            <a:ext cx="2801283" cy="278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86043" t="57983" r="6256" b="28363"/>
          <a:stretch/>
        </p:blipFill>
        <p:spPr>
          <a:xfrm>
            <a:off x="4636781" y="4095566"/>
            <a:ext cx="1396420" cy="13926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78406" t="57983" r="13776" b="27827"/>
          <a:stretch/>
        </p:blipFill>
        <p:spPr>
          <a:xfrm>
            <a:off x="10107054" y="2025884"/>
            <a:ext cx="1494799" cy="15261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70717" t="57983" r="21677" b="28046"/>
          <a:stretch/>
        </p:blipFill>
        <p:spPr>
          <a:xfrm>
            <a:off x="7521362" y="1706384"/>
            <a:ext cx="1411967" cy="145887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78406" t="57983" r="13776" b="27827"/>
          <a:stretch/>
        </p:blipFill>
        <p:spPr>
          <a:xfrm>
            <a:off x="4857213" y="2030350"/>
            <a:ext cx="1490424" cy="152172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l="70180" t="24355" r="5360" b="27117"/>
          <a:stretch/>
        </p:blipFill>
        <p:spPr>
          <a:xfrm>
            <a:off x="216167" y="1706384"/>
            <a:ext cx="3901464" cy="43541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86043" t="57983" r="6256" b="28363"/>
          <a:stretch/>
        </p:blipFill>
        <p:spPr>
          <a:xfrm>
            <a:off x="10375906" y="4095566"/>
            <a:ext cx="1396420" cy="139269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6033201" y="4455042"/>
            <a:ext cx="1488161" cy="2445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8933329" y="4547364"/>
            <a:ext cx="1488161" cy="2445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828408" y="2975924"/>
            <a:ext cx="2156748" cy="13787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8533392" y="2896826"/>
            <a:ext cx="2156748" cy="13787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2"/>
          </p:cNvCxnSpPr>
          <p:nvPr/>
        </p:nvCxnSpPr>
        <p:spPr>
          <a:xfrm>
            <a:off x="8227346" y="3165261"/>
            <a:ext cx="32622" cy="81873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505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5351" t="53180" r="49088" b="15498"/>
          <a:stretch/>
        </p:blipFill>
        <p:spPr>
          <a:xfrm>
            <a:off x="6522788" y="2278309"/>
            <a:ext cx="5532905" cy="27412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08" y="1649698"/>
            <a:ext cx="6290011" cy="39984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3520" y="216565"/>
            <a:ext cx="10485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</a:rPr>
              <a:t>Delay-Doppler Map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205126" y="6467939"/>
            <a:ext cx="27158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i="1" dirty="0" smtClean="0">
                <a:solidFill>
                  <a:schemeClr val="bg1"/>
                </a:solidFill>
              </a:rPr>
              <a:t>Credit: ESA SCOOP Project</a:t>
            </a:r>
            <a:endParaRPr lang="en-GB" sz="1400" i="1" dirty="0"/>
          </a:p>
        </p:txBody>
      </p:sp>
    </p:spTree>
    <p:extLst>
      <p:ext uri="{BB962C8B-B14F-4D97-AF65-F5344CB8AC3E}">
        <p14:creationId xmlns:p14="http://schemas.microsoft.com/office/powerpoint/2010/main" val="378348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762" y="1012120"/>
            <a:ext cx="1200201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1900" dirty="0">
                <a:solidFill>
                  <a:schemeClr val="bg1"/>
                </a:solidFill>
              </a:rPr>
              <a:t>T</a:t>
            </a:r>
            <a:r>
              <a:rPr lang="en-GB" sz="1900" dirty="0" smtClean="0">
                <a:solidFill>
                  <a:schemeClr val="bg1"/>
                </a:solidFill>
              </a:rPr>
              <a:t>he so-called SAR </a:t>
            </a:r>
            <a:r>
              <a:rPr lang="en-GB" sz="1900" b="1" dirty="0" smtClean="0">
                <a:solidFill>
                  <a:schemeClr val="bg1"/>
                </a:solidFill>
              </a:rPr>
              <a:t>L1b waveform </a:t>
            </a:r>
            <a:r>
              <a:rPr lang="en-GB" sz="1900" dirty="0" smtClean="0">
                <a:solidFill>
                  <a:schemeClr val="bg1"/>
                </a:solidFill>
              </a:rPr>
              <a:t>results from the </a:t>
            </a:r>
            <a:r>
              <a:rPr lang="en-GB" sz="1900" b="1" dirty="0" smtClean="0">
                <a:solidFill>
                  <a:schemeClr val="bg1"/>
                </a:solidFill>
              </a:rPr>
              <a:t>incoherent averaging (∑, see figure) </a:t>
            </a:r>
            <a:r>
              <a:rPr lang="en-GB" sz="1900" dirty="0" smtClean="0">
                <a:solidFill>
                  <a:schemeClr val="bg1"/>
                </a:solidFill>
              </a:rPr>
              <a:t>of waveforms (looks=beams) composing the </a:t>
            </a:r>
            <a:r>
              <a:rPr lang="en-GB" sz="1900" u="sng" dirty="0" smtClean="0">
                <a:solidFill>
                  <a:schemeClr val="bg1"/>
                </a:solidFill>
              </a:rPr>
              <a:t>delay-corrected stack</a:t>
            </a:r>
            <a:r>
              <a:rPr lang="en-GB" sz="1900" dirty="0" smtClean="0">
                <a:solidFill>
                  <a:schemeClr val="bg1"/>
                </a:solidFill>
              </a:rPr>
              <a:t> that points, typically, the surface location observed by the nadir </a:t>
            </a:r>
            <a:r>
              <a:rPr lang="en-GB" sz="1900" dirty="0">
                <a:solidFill>
                  <a:schemeClr val="bg1"/>
                </a:solidFill>
              </a:rPr>
              <a:t>beam </a:t>
            </a:r>
            <a:r>
              <a:rPr lang="en-GB" sz="1900" dirty="0" smtClean="0">
                <a:solidFill>
                  <a:schemeClr val="bg1"/>
                </a:solidFill>
              </a:rPr>
              <a:t>(i.e. beam ~100 in the leftmost figure below).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GB" sz="19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1900" dirty="0">
                <a:solidFill>
                  <a:schemeClr val="bg1"/>
                </a:solidFill>
              </a:rPr>
              <a:t>U</a:t>
            </a:r>
            <a:r>
              <a:rPr lang="en-GB" sz="1900" dirty="0" smtClean="0">
                <a:solidFill>
                  <a:schemeClr val="bg1"/>
                </a:solidFill>
              </a:rPr>
              <a:t>p </a:t>
            </a:r>
            <a:r>
              <a:rPr lang="en-GB" sz="1900" dirty="0">
                <a:solidFill>
                  <a:schemeClr val="bg1"/>
                </a:solidFill>
              </a:rPr>
              <a:t>to ~220 looks can be averaged </a:t>
            </a:r>
            <a:r>
              <a:rPr lang="en-GB" sz="1900" dirty="0" smtClean="0">
                <a:solidFill>
                  <a:schemeClr val="bg1"/>
                </a:solidFill>
              </a:rPr>
              <a:t>(the </a:t>
            </a:r>
            <a:r>
              <a:rPr lang="en-GB" sz="1900" dirty="0">
                <a:solidFill>
                  <a:schemeClr val="bg1"/>
                </a:solidFill>
              </a:rPr>
              <a:t>speckle noise is reduce by the incoherent </a:t>
            </a:r>
            <a:r>
              <a:rPr lang="en-GB" sz="1900" dirty="0" smtClean="0">
                <a:solidFill>
                  <a:schemeClr val="bg1"/>
                </a:solidFill>
              </a:rPr>
              <a:t>averaging</a:t>
            </a:r>
            <a:r>
              <a:rPr lang="en-GB" sz="1900" b="1" dirty="0" smtClean="0">
                <a:solidFill>
                  <a:schemeClr val="bg1"/>
                </a:solidFill>
              </a:rPr>
              <a:t>, </a:t>
            </a:r>
            <a:r>
              <a:rPr lang="en-GB" sz="1900" b="1" u="sng" dirty="0" smtClean="0">
                <a:solidFill>
                  <a:schemeClr val="bg1"/>
                </a:solidFill>
              </a:rPr>
              <a:t>the more looks the more the noise reduction</a:t>
            </a:r>
            <a:r>
              <a:rPr lang="en-GB" sz="1900" dirty="0" smtClean="0">
                <a:solidFill>
                  <a:schemeClr val="bg1"/>
                </a:solidFill>
              </a:rPr>
              <a:t>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GB" sz="19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1900" dirty="0" smtClean="0">
                <a:solidFill>
                  <a:schemeClr val="bg1"/>
                </a:solidFill>
              </a:rPr>
              <a:t>SAR </a:t>
            </a:r>
            <a:r>
              <a:rPr lang="en-GB" sz="1900" dirty="0" err="1" smtClean="0">
                <a:solidFill>
                  <a:schemeClr val="bg1"/>
                </a:solidFill>
              </a:rPr>
              <a:t>retracking</a:t>
            </a:r>
            <a:r>
              <a:rPr lang="en-GB" sz="1900" dirty="0" smtClean="0">
                <a:solidFill>
                  <a:schemeClr val="bg1"/>
                </a:solidFill>
              </a:rPr>
              <a:t> is then applied. </a:t>
            </a:r>
            <a:endParaRPr lang="en-GB" sz="1700" dirty="0" smtClean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3520" y="216565"/>
            <a:ext cx="10485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</a:rPr>
              <a:t>From Delay-Doppler Maps to L1b waveform</a:t>
            </a:r>
            <a:endParaRPr lang="en-GB" sz="30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5351" t="53180" r="13860" b="15498"/>
          <a:stretch/>
        </p:blipFill>
        <p:spPr>
          <a:xfrm>
            <a:off x="191468" y="3953762"/>
            <a:ext cx="8435019" cy="20993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55679" y="3530240"/>
            <a:ext cx="774071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dirty="0" smtClean="0">
                <a:solidFill>
                  <a:schemeClr val="bg1"/>
                </a:solidFill>
              </a:rPr>
              <a:t>Cryosat-2 Stack of ~220 beams before (left) and after delay correction </a:t>
            </a:r>
            <a:r>
              <a:rPr lang="en-GB" sz="1300" dirty="0">
                <a:solidFill>
                  <a:schemeClr val="bg1"/>
                </a:solidFill>
              </a:rPr>
              <a:t>(right)</a:t>
            </a:r>
            <a:r>
              <a:rPr lang="en-GB" sz="1300" dirty="0" smtClean="0">
                <a:solidFill>
                  <a:schemeClr val="bg1"/>
                </a:solidFill>
              </a:rPr>
              <a:t> </a:t>
            </a:r>
            <a:endParaRPr lang="en-GB" sz="1300" dirty="0">
              <a:solidFill>
                <a:schemeClr val="bg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622066" y="4734412"/>
            <a:ext cx="1" cy="814339"/>
          </a:xfrm>
          <a:prstGeom prst="line">
            <a:avLst/>
          </a:prstGeom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810325" y="4726460"/>
            <a:ext cx="811741" cy="79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735318" y="4031074"/>
            <a:ext cx="16611" cy="1460993"/>
          </a:xfrm>
          <a:prstGeom prst="line">
            <a:avLst/>
          </a:prstGeom>
          <a:ln w="38100" cap="flat" cmpd="sng" algn="ctr">
            <a:solidFill>
              <a:schemeClr val="bg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Down Arrow 15"/>
          <p:cNvSpPr/>
          <p:nvPr/>
        </p:nvSpPr>
        <p:spPr>
          <a:xfrm flipH="1">
            <a:off x="1046776" y="3519172"/>
            <a:ext cx="408903" cy="347684"/>
          </a:xfrm>
          <a:prstGeom prst="downArrow">
            <a:avLst>
              <a:gd name="adj1" fmla="val 50000"/>
              <a:gd name="adj2" fmla="val 56743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78399" y="4449461"/>
            <a:ext cx="7495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 smtClean="0">
                <a:solidFill>
                  <a:schemeClr val="bg1"/>
                </a:solidFill>
              </a:rPr>
              <a:t>∑</a:t>
            </a:r>
            <a:endParaRPr lang="en-GB" sz="3000" dirty="0">
              <a:solidFill>
                <a:schemeClr val="bg1"/>
              </a:solidFill>
            </a:endParaRPr>
          </a:p>
        </p:txBody>
      </p:sp>
      <p:pic>
        <p:nvPicPr>
          <p:cNvPr id="18" name="Picture 17"/>
          <p:cNvPicPr/>
          <p:nvPr/>
        </p:nvPicPr>
        <p:blipFill rotWithShape="1">
          <a:blip r:embed="rId4"/>
          <a:srcRect l="51667" t="30314" r="1538" b="11795"/>
          <a:stretch/>
        </p:blipFill>
        <p:spPr bwMode="auto">
          <a:xfrm>
            <a:off x="8826593" y="3498480"/>
            <a:ext cx="3258183" cy="26395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lc="http://schemas.openxmlformats.org/drawingml/2006/lockedCanvas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c="http://schemas.openxmlformats.org/markup-compatibility/2006" xmlns:cx1="http://schemas.microsoft.com/office/drawing/2015/9/8/chartex" xmlns:cx="http://schemas.microsoft.com/office/drawing/2014/chartex" xmlns:wpc="http://schemas.microsoft.com/office/word/2010/wordprocessingCanvas"/>
            </a:ext>
          </a:extLst>
        </p:spPr>
      </p:pic>
      <p:cxnSp>
        <p:nvCxnSpPr>
          <p:cNvPr id="22" name="Straight Connector 21"/>
          <p:cNvCxnSpPr/>
          <p:nvPr/>
        </p:nvCxnSpPr>
        <p:spPr>
          <a:xfrm>
            <a:off x="7195890" y="5998822"/>
            <a:ext cx="2861195" cy="21730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7731659" y="3981550"/>
            <a:ext cx="894827" cy="1560039"/>
          </a:xfrm>
          <a:prstGeom prst="ellipse">
            <a:avLst/>
          </a:prstGeom>
          <a:noFill/>
          <a:ln>
            <a:solidFill>
              <a:srgbClr val="FBAB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8688253" y="3429287"/>
            <a:ext cx="615234" cy="562688"/>
          </a:xfrm>
          <a:prstGeom prst="ellipse">
            <a:avLst/>
          </a:prstGeom>
          <a:noFill/>
          <a:ln>
            <a:solidFill>
              <a:srgbClr val="FBAB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8321707" y="3934564"/>
            <a:ext cx="404833" cy="485541"/>
          </a:xfrm>
          <a:prstGeom prst="line">
            <a:avLst/>
          </a:prstGeom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385078" y="3167047"/>
            <a:ext cx="38702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Power is normalized after incoherent averaging (</a:t>
            </a:r>
            <a:r>
              <a:rPr lang="en-GB" sz="1100" b="1" dirty="0">
                <a:solidFill>
                  <a:srgbClr val="FFC000"/>
                </a:solidFill>
              </a:rPr>
              <a:t>∑</a:t>
            </a:r>
            <a:r>
              <a:rPr lang="en-GB" sz="1100" dirty="0" smtClean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)</a:t>
            </a:r>
            <a:endParaRPr lang="en-GB" sz="1100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424912" y="6477785"/>
            <a:ext cx="3542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i="1" dirty="0" smtClean="0">
                <a:solidFill>
                  <a:schemeClr val="bg1"/>
                </a:solidFill>
              </a:rPr>
              <a:t>Credit: ESA SCOOP &amp; SHAPE Projects</a:t>
            </a:r>
            <a:endParaRPr lang="en-GB" sz="1400" i="1" dirty="0"/>
          </a:p>
        </p:txBody>
      </p:sp>
    </p:spTree>
    <p:extLst>
      <p:ext uri="{BB962C8B-B14F-4D97-AF65-F5344CB8AC3E}">
        <p14:creationId xmlns:p14="http://schemas.microsoft.com/office/powerpoint/2010/main" val="226496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3520" y="216565"/>
            <a:ext cx="10485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</a:rPr>
              <a:t>L1b Waveforms SAR vs LRM -&gt; Improvements </a:t>
            </a:r>
            <a:endParaRPr lang="en-GB" sz="3000" dirty="0">
              <a:solidFill>
                <a:schemeClr val="bg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030" y="1137520"/>
            <a:ext cx="4331713" cy="349850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/>
          <a:srcRect l="67700" r="-1" b="335"/>
          <a:stretch/>
        </p:blipFill>
        <p:spPr>
          <a:xfrm>
            <a:off x="3117649" y="3391440"/>
            <a:ext cx="2863664" cy="2845387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6239523" y="4750911"/>
            <a:ext cx="5690219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700" u="sng" dirty="0">
                <a:solidFill>
                  <a:srgbClr val="FFFF00"/>
                </a:solidFill>
              </a:rPr>
              <a:t>Along-Track </a:t>
            </a:r>
            <a:r>
              <a:rPr lang="en-GB" sz="1700" u="sng" dirty="0" smtClean="0">
                <a:solidFill>
                  <a:srgbClr val="FFFF00"/>
                </a:solidFill>
              </a:rPr>
              <a:t>Resolution comparison</a:t>
            </a:r>
            <a:r>
              <a:rPr lang="en-GB" sz="1700" dirty="0" smtClean="0">
                <a:solidFill>
                  <a:srgbClr val="FFFF00"/>
                </a:solidFill>
              </a:rPr>
              <a:t>:</a:t>
            </a:r>
            <a:endParaRPr lang="en-GB" sz="1700" dirty="0">
              <a:solidFill>
                <a:srgbClr val="FFFF00"/>
              </a:solidFill>
            </a:endParaRPr>
          </a:p>
          <a:p>
            <a:pPr algn="just"/>
            <a:endParaRPr lang="en-GB" sz="17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1700" dirty="0" smtClean="0">
                <a:solidFill>
                  <a:srgbClr val="FFFF00"/>
                </a:solidFill>
              </a:rPr>
              <a:t>LRM</a:t>
            </a:r>
            <a:r>
              <a:rPr lang="en-GB" sz="1700" dirty="0">
                <a:solidFill>
                  <a:srgbClr val="FFFF00"/>
                </a:solidFill>
              </a:rPr>
              <a:t>: </a:t>
            </a:r>
            <a:r>
              <a:rPr lang="en-GB" sz="1700" dirty="0">
                <a:solidFill>
                  <a:schemeClr val="bg1"/>
                </a:solidFill>
              </a:rPr>
              <a:t>2-7 km (</a:t>
            </a:r>
            <a:r>
              <a:rPr lang="en-GB" sz="1700" dirty="0" smtClean="0">
                <a:solidFill>
                  <a:schemeClr val="bg1"/>
                </a:solidFill>
              </a:rPr>
              <a:t>SWH-dependent)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GB" sz="17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1700" dirty="0" smtClean="0">
                <a:solidFill>
                  <a:srgbClr val="FFFF00"/>
                </a:solidFill>
              </a:rPr>
              <a:t>Delay-Doppler </a:t>
            </a:r>
            <a:r>
              <a:rPr lang="en-GB" sz="1700" dirty="0">
                <a:solidFill>
                  <a:srgbClr val="FFFF00"/>
                </a:solidFill>
              </a:rPr>
              <a:t>(SAR</a:t>
            </a:r>
            <a:r>
              <a:rPr lang="en-GB" sz="1700" dirty="0">
                <a:solidFill>
                  <a:schemeClr val="bg1"/>
                </a:solidFill>
              </a:rPr>
              <a:t>): 300 m </a:t>
            </a:r>
            <a:r>
              <a:rPr lang="en-GB" sz="1700" dirty="0" smtClean="0">
                <a:solidFill>
                  <a:schemeClr val="bg1"/>
                </a:solidFill>
              </a:rPr>
              <a:t>(Doppler-resolution dependent &amp; SWH-independent)</a:t>
            </a:r>
            <a:endParaRPr lang="en-GB" sz="1700" dirty="0">
              <a:solidFill>
                <a:schemeClr val="bg1"/>
              </a:solidFill>
            </a:endParaRPr>
          </a:p>
        </p:txBody>
      </p:sp>
      <p:pic>
        <p:nvPicPr>
          <p:cNvPr id="24" name="Picture 23" descr="Risultati immagini per radar altimeter waveform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2"/>
          <a:stretch/>
        </p:blipFill>
        <p:spPr bwMode="auto">
          <a:xfrm>
            <a:off x="191705" y="2643612"/>
            <a:ext cx="2343265" cy="3648547"/>
          </a:xfrm>
          <a:prstGeom prst="rect">
            <a:avLst/>
          </a:prstGeom>
          <a:noFill/>
          <a:extLst/>
        </p:spPr>
      </p:pic>
      <p:sp>
        <p:nvSpPr>
          <p:cNvPr id="25" name="TextBox 24"/>
          <p:cNvSpPr txBox="1"/>
          <p:nvPr/>
        </p:nvSpPr>
        <p:spPr>
          <a:xfrm>
            <a:off x="223520" y="900426"/>
            <a:ext cx="71912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solidFill>
                  <a:schemeClr val="bg1"/>
                </a:solidFill>
              </a:rPr>
              <a:t>In comparison to LRM, the energy in the trailing edge from subsequent delay-corrected burst acquisitions is not wasted but focused (relocated) at nadir, increasing the S/N of the leading edge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1415" y="2283370"/>
            <a:ext cx="176384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dirty="0" smtClean="0">
                <a:solidFill>
                  <a:schemeClr val="bg1"/>
                </a:solidFill>
              </a:rPr>
              <a:t>Single observation</a:t>
            </a:r>
            <a:endParaRPr lang="en-GB" sz="13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64041" y="2643612"/>
            <a:ext cx="397088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00" dirty="0" smtClean="0">
                <a:solidFill>
                  <a:schemeClr val="bg1"/>
                </a:solidFill>
              </a:rPr>
              <a:t>Up to 220 burst </a:t>
            </a:r>
            <a:r>
              <a:rPr lang="en-GB" sz="1300" dirty="0" err="1" smtClean="0">
                <a:solidFill>
                  <a:schemeClr val="bg1"/>
                </a:solidFill>
              </a:rPr>
              <a:t>observions</a:t>
            </a:r>
            <a:r>
              <a:rPr lang="en-GB" sz="1300" dirty="0" smtClean="0">
                <a:solidFill>
                  <a:schemeClr val="bg1"/>
                </a:solidFill>
              </a:rPr>
              <a:t> /looks  needed + Doppler Processing</a:t>
            </a:r>
          </a:p>
          <a:p>
            <a:pPr algn="ctr"/>
            <a:r>
              <a:rPr lang="en-GB" sz="1300" dirty="0">
                <a:solidFill>
                  <a:schemeClr val="bg1"/>
                </a:solidFill>
              </a:rPr>
              <a:t>t</a:t>
            </a:r>
            <a:r>
              <a:rPr lang="en-GB" sz="1300" dirty="0" smtClean="0">
                <a:solidFill>
                  <a:schemeClr val="bg1"/>
                </a:solidFill>
              </a:rPr>
              <a:t>o relocate power contributions</a:t>
            </a:r>
            <a:endParaRPr lang="en-GB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24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4508" y="216647"/>
            <a:ext cx="10485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</a:rPr>
              <a:t>Improve along track resolution</a:t>
            </a:r>
            <a:endParaRPr lang="en-GB" sz="30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/>
          <p:nvPr/>
        </p:nvPicPr>
        <p:blipFill rotWithShape="1">
          <a:blip r:embed="rId3"/>
          <a:srcRect l="15827" t="16732" r="15723" b="8175"/>
          <a:stretch/>
        </p:blipFill>
        <p:spPr bwMode="auto">
          <a:xfrm>
            <a:off x="1734760" y="967916"/>
            <a:ext cx="9083968" cy="53518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lc="http://schemas.openxmlformats.org/drawingml/2006/lockedCanvas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c="http://schemas.openxmlformats.org/markup-compatibility/2006" xmlns:cx1="http://schemas.microsoft.com/office/drawing/2015/9/8/chartex" xmlns:cx="http://schemas.microsoft.com/office/drawing/2014/chartex" xmlns:wpc="http://schemas.microsoft.com/office/word/2010/wordprocessingCanvas"/>
            </a:ext>
          </a:extLst>
        </p:spPr>
      </p:pic>
    </p:spTree>
    <p:extLst>
      <p:ext uri="{BB962C8B-B14F-4D97-AF65-F5344CB8AC3E}">
        <p14:creationId xmlns:p14="http://schemas.microsoft.com/office/powerpoint/2010/main" val="60164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3520" y="189404"/>
            <a:ext cx="10485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</a:rPr>
              <a:t>Pseudo Low Resolution Mode (</a:t>
            </a:r>
            <a:r>
              <a:rPr lang="en-GB" sz="3200" dirty="0" err="1" smtClean="0">
                <a:solidFill>
                  <a:schemeClr val="bg1"/>
                </a:solidFill>
              </a:rPr>
              <a:t>pLRM</a:t>
            </a:r>
            <a:r>
              <a:rPr lang="en-GB" sz="3200" dirty="0" smtClean="0">
                <a:solidFill>
                  <a:schemeClr val="bg1"/>
                </a:solidFill>
              </a:rPr>
              <a:t>, RDSAR)</a:t>
            </a:r>
            <a:endParaRPr lang="en-GB" sz="30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753" y="3331924"/>
            <a:ext cx="8196202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During every 20-Hz radar cycle, CryoSat-2 and Sentinel-3 produce 4 bursts.</a:t>
            </a:r>
            <a:endParaRPr lang="en-GB" sz="2000" dirty="0" smtClean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bg1"/>
                </a:solidFill>
              </a:rPr>
              <a:t>Pseudo </a:t>
            </a:r>
            <a:r>
              <a:rPr lang="en-GB" sz="2000" dirty="0">
                <a:solidFill>
                  <a:schemeClr val="bg1"/>
                </a:solidFill>
              </a:rPr>
              <a:t>LRM waveforms </a:t>
            </a:r>
            <a:r>
              <a:rPr lang="en-GB" sz="2000" dirty="0" smtClean="0">
                <a:solidFill>
                  <a:schemeClr val="bg1"/>
                </a:solidFill>
              </a:rPr>
              <a:t>derived from </a:t>
            </a:r>
            <a:r>
              <a:rPr lang="en-GB" sz="2000" dirty="0">
                <a:solidFill>
                  <a:schemeClr val="bg1"/>
                </a:solidFill>
              </a:rPr>
              <a:t>4 SAR </a:t>
            </a:r>
            <a:r>
              <a:rPr lang="en-GB" sz="2000" dirty="0" smtClean="0">
                <a:solidFill>
                  <a:schemeClr val="bg1"/>
                </a:solidFill>
              </a:rPr>
              <a:t>bursts (=20Hz, 50 </a:t>
            </a:r>
            <a:r>
              <a:rPr lang="en-GB" sz="2000" dirty="0" err="1" smtClean="0">
                <a:solidFill>
                  <a:schemeClr val="bg1"/>
                </a:solidFill>
              </a:rPr>
              <a:t>ms</a:t>
            </a:r>
            <a:r>
              <a:rPr lang="en-GB" sz="2000" dirty="0" smtClean="0">
                <a:solidFill>
                  <a:schemeClr val="bg1"/>
                </a:solidFill>
              </a:rPr>
              <a:t>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T</a:t>
            </a:r>
            <a:r>
              <a:rPr lang="en-GB" sz="2000" dirty="0" smtClean="0">
                <a:solidFill>
                  <a:schemeClr val="bg1"/>
                </a:solidFill>
              </a:rPr>
              <a:t>he </a:t>
            </a:r>
            <a:r>
              <a:rPr lang="en-GB" sz="2000" dirty="0">
                <a:solidFill>
                  <a:schemeClr val="bg1"/>
                </a:solidFill>
              </a:rPr>
              <a:t>RDSAR processing allows </a:t>
            </a:r>
            <a:r>
              <a:rPr lang="en-GB" sz="2000" dirty="0" smtClean="0">
                <a:solidFill>
                  <a:schemeClr val="bg1"/>
                </a:solidFill>
              </a:rPr>
              <a:t>to produce </a:t>
            </a:r>
            <a:r>
              <a:rPr lang="en-GB" sz="2000" dirty="0">
                <a:solidFill>
                  <a:schemeClr val="bg1"/>
                </a:solidFill>
              </a:rPr>
              <a:t>data which are not </a:t>
            </a:r>
            <a:r>
              <a:rPr lang="en-GB" sz="2000" dirty="0" smtClean="0">
                <a:solidFill>
                  <a:schemeClr val="bg1"/>
                </a:solidFill>
              </a:rPr>
              <a:t>statistically equivalent </a:t>
            </a:r>
            <a:r>
              <a:rPr lang="en-GB" sz="2000" dirty="0">
                <a:solidFill>
                  <a:schemeClr val="bg1"/>
                </a:solidFill>
              </a:rPr>
              <a:t>to LRM </a:t>
            </a:r>
            <a:r>
              <a:rPr lang="en-GB" sz="2000" dirty="0" smtClean="0">
                <a:solidFill>
                  <a:schemeClr val="bg1"/>
                </a:solidFill>
              </a:rPr>
              <a:t>data (see chronograms, data are missing for SAR).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GB" sz="15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249" y="907268"/>
            <a:ext cx="3404103" cy="54749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18153" t="27718" r="30718" b="33353"/>
          <a:stretch/>
        </p:blipFill>
        <p:spPr>
          <a:xfrm>
            <a:off x="1443409" y="930418"/>
            <a:ext cx="5570891" cy="238583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205126" y="6467939"/>
            <a:ext cx="27158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i="1" dirty="0" smtClean="0">
                <a:solidFill>
                  <a:schemeClr val="bg1"/>
                </a:solidFill>
              </a:rPr>
              <a:t>Credit: ESA SCOOP Project</a:t>
            </a:r>
            <a:endParaRPr lang="en-GB" sz="1400" i="1" dirty="0"/>
          </a:p>
        </p:txBody>
      </p:sp>
    </p:spTree>
    <p:extLst>
      <p:ext uri="{BB962C8B-B14F-4D97-AF65-F5344CB8AC3E}">
        <p14:creationId xmlns:p14="http://schemas.microsoft.com/office/powerpoint/2010/main" val="206608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011" y="2928330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dirty="0" smtClean="0">
                <a:solidFill>
                  <a:schemeClr val="bg1"/>
                </a:solidFill>
              </a:rPr>
              <a:t>The Fully-Focused SAR</a:t>
            </a:r>
            <a:endParaRPr lang="en-GB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60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23519" y="1062629"/>
                <a:ext cx="8006081" cy="4939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GB" sz="2000" dirty="0" smtClean="0">
                    <a:solidFill>
                      <a:schemeClr val="bg1"/>
                    </a:solidFill>
                  </a:rPr>
                  <a:t>The phase</a:t>
                </a:r>
                <a:r>
                  <a:rPr lang="en-GB" sz="2000" dirty="0">
                    <a:solidFill>
                      <a:schemeClr val="bg1"/>
                    </a:solidFill>
                  </a:rPr>
                  <a:t> of a periodic </a:t>
                </a:r>
                <a:r>
                  <a:rPr lang="en-GB" sz="2000" dirty="0" smtClean="0">
                    <a:solidFill>
                      <a:schemeClr val="bg1"/>
                    </a:solidFill>
                  </a:rPr>
                  <a:t>function F(t) </a:t>
                </a:r>
                <a:r>
                  <a:rPr lang="en-GB" sz="2000" dirty="0">
                    <a:solidFill>
                      <a:schemeClr val="bg1"/>
                    </a:solidFill>
                  </a:rPr>
                  <a:t>is typically expressed as an angle </a:t>
                </a:r>
                <a:r>
                  <a:rPr lang="en-GB" sz="2000" dirty="0" smtClean="0">
                    <a:solidFill>
                      <a:schemeClr val="bg1"/>
                    </a:solidFill>
                  </a:rPr>
                  <a:t>ϕ(t).</a:t>
                </a:r>
              </a:p>
              <a:p>
                <a:pPr algn="just"/>
                <a:endParaRPr lang="en-GB" sz="2000" dirty="0">
                  <a:solidFill>
                    <a:schemeClr val="bg1"/>
                  </a:solidFill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GB" sz="2000" dirty="0" smtClean="0">
                    <a:solidFill>
                      <a:schemeClr val="bg1"/>
                    </a:solidFill>
                  </a:rPr>
                  <a:t>A </a:t>
                </a:r>
                <a:r>
                  <a:rPr lang="en-GB" sz="2000" dirty="0" smtClean="0">
                    <a:solidFill>
                      <a:srgbClr val="FFC000"/>
                    </a:solidFill>
                  </a:rPr>
                  <a:t>phase shift </a:t>
                </a:r>
                <a14:m>
                  <m:oMath xmlns:m="http://schemas.openxmlformats.org/officeDocument/2006/math">
                    <m:r>
                      <a:rPr lang="en-GB" sz="20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20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 smtClean="0">
                    <a:solidFill>
                      <a:srgbClr val="FFC000"/>
                    </a:solidFill>
                  </a:rPr>
                  <a:t> </a:t>
                </a:r>
                <a:r>
                  <a:rPr lang="en-GB" sz="2000" dirty="0" smtClean="0">
                    <a:solidFill>
                      <a:schemeClr val="bg1"/>
                    </a:solidFill>
                  </a:rPr>
                  <a:t>between a reference and a generic signal can be simply represented.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GB" sz="2000" dirty="0">
                  <a:solidFill>
                    <a:schemeClr val="bg1"/>
                  </a:solidFill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GB" sz="2000" dirty="0">
                    <a:solidFill>
                      <a:srgbClr val="FFC000"/>
                    </a:solidFill>
                  </a:rPr>
                  <a:t>Unfocused </a:t>
                </a:r>
                <a:r>
                  <a:rPr lang="en-GB" sz="2000" dirty="0" smtClean="0">
                    <a:solidFill>
                      <a:srgbClr val="FFC000"/>
                    </a:solidFill>
                  </a:rPr>
                  <a:t>Delay-Doppler SAR</a:t>
                </a:r>
                <a:r>
                  <a:rPr lang="en-GB" sz="2000" dirty="0">
                    <a:solidFill>
                      <a:schemeClr val="bg1"/>
                    </a:solidFill>
                  </a:rPr>
                  <a:t>: </a:t>
                </a:r>
                <a:r>
                  <a:rPr lang="en-GB" sz="2000" dirty="0" smtClean="0">
                    <a:solidFill>
                      <a:schemeClr val="bg1"/>
                    </a:solidFill>
                  </a:rPr>
                  <a:t>signals in the stack have </a:t>
                </a:r>
                <a14:m>
                  <m:oMath xmlns:m="http://schemas.openxmlformats.org/officeDocument/2006/math">
                    <m:r>
                      <a:rPr lang="en-GB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type m:val="skw"/>
                        <m:ctrlPr>
                          <a:rPr lang="en-GB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GB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GB" sz="2000" dirty="0">
                    <a:solidFill>
                      <a:schemeClr val="bg1"/>
                    </a:solidFill>
                  </a:rPr>
                  <a:t> </a:t>
                </a:r>
                <a:r>
                  <a:rPr lang="en-GB" sz="2000" dirty="0" smtClean="0">
                    <a:solidFill>
                      <a:schemeClr val="bg1"/>
                    </a:solidFill>
                  </a:rPr>
                  <a:t>with respect to the nadir signal, </a:t>
                </a:r>
                <a14:m>
                  <m:oMath xmlns:m="http://schemas.openxmlformats.org/officeDocument/2006/math">
                    <m:r>
                      <a:rPr lang="en-GB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2000" dirty="0">
                    <a:solidFill>
                      <a:schemeClr val="bg1"/>
                    </a:solidFill>
                  </a:rPr>
                  <a:t> is </a:t>
                </a:r>
                <a:r>
                  <a:rPr lang="en-GB" sz="2000" dirty="0" smtClean="0">
                    <a:solidFill>
                      <a:schemeClr val="bg1"/>
                    </a:solidFill>
                  </a:rPr>
                  <a:t>ignored (</a:t>
                </a:r>
                <a:r>
                  <a:rPr lang="en-GB" sz="2000" dirty="0">
                    <a:solidFill>
                      <a:schemeClr val="bg1"/>
                    </a:solidFill>
                  </a:rPr>
                  <a:t>no correction is applied</a:t>
                </a:r>
                <a:r>
                  <a:rPr lang="en-GB" sz="2000" dirty="0" smtClean="0">
                    <a:solidFill>
                      <a:schemeClr val="bg1"/>
                    </a:solidFill>
                  </a:rPr>
                  <a:t>) </a:t>
                </a:r>
                <a:r>
                  <a:rPr lang="en-GB" sz="2000" dirty="0">
                    <a:solidFill>
                      <a:schemeClr val="bg1"/>
                    </a:solidFill>
                  </a:rPr>
                  <a:t>and contributions are added in </a:t>
                </a:r>
                <a:r>
                  <a:rPr lang="en-GB" sz="2000" dirty="0" smtClean="0">
                    <a:solidFill>
                      <a:schemeClr val="bg1"/>
                    </a:solidFill>
                  </a:rPr>
                  <a:t>phase. 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GB" sz="2000" dirty="0">
                  <a:solidFill>
                    <a:schemeClr val="bg1"/>
                  </a:solidFill>
                </a:endParaRPr>
              </a:p>
              <a:p>
                <a:pPr algn="just"/>
                <a:endParaRPr lang="en-GB" sz="2000" dirty="0" smtClean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GB" sz="2000" dirty="0" smtClean="0">
                    <a:solidFill>
                      <a:schemeClr val="bg1"/>
                    </a:solidFill>
                  </a:rPr>
                  <a:t>This simplifies the processing at the expense of precise focus and resolution. </a:t>
                </a:r>
              </a:p>
              <a:p>
                <a:pPr algn="just"/>
                <a:endParaRPr lang="en-GB" sz="1800" dirty="0">
                  <a:solidFill>
                    <a:schemeClr val="bg1"/>
                  </a:solidFill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GB" sz="170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19" y="1062629"/>
                <a:ext cx="8006081" cy="4939814"/>
              </a:xfrm>
              <a:prstGeom prst="rect">
                <a:avLst/>
              </a:prstGeom>
              <a:blipFill rotWithShape="0">
                <a:blip r:embed="rId3"/>
                <a:stretch>
                  <a:fillRect l="-838" t="-617" r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23520" y="216565"/>
            <a:ext cx="10485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</a:rPr>
              <a:t>Phase of a signa</a:t>
            </a:r>
            <a:r>
              <a:rPr lang="en-GB" sz="3200" dirty="0">
                <a:solidFill>
                  <a:schemeClr val="bg1"/>
                </a:solidFill>
              </a:rPr>
              <a:t>l</a:t>
            </a:r>
            <a:endParaRPr lang="en-GB" sz="3000" dirty="0">
              <a:solidFill>
                <a:schemeClr val="bg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477" y="1000089"/>
            <a:ext cx="3072460" cy="267067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4595" y="3745735"/>
            <a:ext cx="3526219" cy="24555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3520" y="4580214"/>
            <a:ext cx="8006081" cy="9497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8996312" y="6461273"/>
            <a:ext cx="1712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i="1" dirty="0" smtClean="0">
                <a:solidFill>
                  <a:schemeClr val="bg1"/>
                </a:solidFill>
              </a:rPr>
              <a:t>Credit: </a:t>
            </a:r>
            <a:r>
              <a:rPr lang="en-GB" sz="1400" i="1" dirty="0" err="1" smtClean="0">
                <a:solidFill>
                  <a:schemeClr val="bg1"/>
                </a:solidFill>
              </a:rPr>
              <a:t>wikipedia</a:t>
            </a:r>
            <a:endParaRPr lang="en-GB" sz="1400" i="1" dirty="0"/>
          </a:p>
        </p:txBody>
      </p:sp>
    </p:spTree>
    <p:extLst>
      <p:ext uri="{BB962C8B-B14F-4D97-AF65-F5344CB8AC3E}">
        <p14:creationId xmlns:p14="http://schemas.microsoft.com/office/powerpoint/2010/main" val="397993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672" y="1272566"/>
            <a:ext cx="4888992" cy="27492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3520" y="216565"/>
            <a:ext cx="10485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</a:rPr>
              <a:t>Unfocused vs Focused SAR – Illumination time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41624" y="1204358"/>
            <a:ext cx="4276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>
                <a:solidFill>
                  <a:schemeClr val="bg1"/>
                </a:solidFill>
              </a:rPr>
              <a:t>Out-of-phase signals (outside </a:t>
            </a:r>
            <a:r>
              <a:rPr lang="en-GB" sz="1800" dirty="0" err="1" smtClean="0">
                <a:solidFill>
                  <a:schemeClr val="bg1"/>
                </a:solidFill>
              </a:rPr>
              <a:t>Lum</a:t>
            </a:r>
            <a:r>
              <a:rPr lang="en-GB" sz="1800" dirty="0" smtClean="0">
                <a:solidFill>
                  <a:schemeClr val="bg1"/>
                </a:solidFill>
              </a:rPr>
              <a:t>)</a:t>
            </a:r>
            <a:endParaRPr lang="en-GB" sz="1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61489" y="4507284"/>
                <a:ext cx="11657054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GB" sz="1800" dirty="0" smtClean="0">
                    <a:solidFill>
                      <a:schemeClr val="bg1"/>
                    </a:solidFill>
                  </a:rPr>
                  <a:t>Phase error is  </a:t>
                </a:r>
                <a14:m>
                  <m:oMath xmlns:m="http://schemas.openxmlformats.org/officeDocument/2006/math">
                    <m:r>
                      <a:rPr lang="en-GB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1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type m:val="skw"/>
                        <m:ctrlPr>
                          <a:rPr lang="en-GB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GB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GB" sz="1800" dirty="0" smtClean="0">
                    <a:solidFill>
                      <a:schemeClr val="bg1"/>
                    </a:solidFill>
                  </a:rPr>
                  <a:t> for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𝑈𝑀</m:t>
                        </m:r>
                      </m:sub>
                    </m:sSub>
                    <m:r>
                      <a:rPr lang="en-GB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 smtClean="0">
                    <a:solidFill>
                      <a:schemeClr val="bg1"/>
                    </a:solidFill>
                  </a:rPr>
                  <a:t>region (Unfocused SAR).</a:t>
                </a:r>
              </a:p>
              <a:p>
                <a:pPr algn="just"/>
                <a:endParaRPr lang="en-GB" sz="1800" dirty="0">
                  <a:solidFill>
                    <a:schemeClr val="bg1"/>
                  </a:solidFill>
                </a:endParaRPr>
              </a:p>
              <a:p>
                <a:pPr algn="just"/>
                <a:r>
                  <a:rPr lang="en-GB" sz="1800" dirty="0">
                    <a:solidFill>
                      <a:schemeClr val="bg1"/>
                    </a:solidFill>
                  </a:rPr>
                  <a:t>A phase error </a:t>
                </a:r>
                <a14:m>
                  <m:oMath xmlns:m="http://schemas.openxmlformats.org/officeDocument/2006/math">
                    <m:r>
                      <a:rPr lang="en-GB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GB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f>
                      <m:fPr>
                        <m:type m:val="skw"/>
                        <m:ctrlPr>
                          <a:rPr lang="en-GB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GB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GB" sz="1800" dirty="0">
                    <a:solidFill>
                      <a:schemeClr val="bg1"/>
                    </a:solidFill>
                  </a:rPr>
                  <a:t> leads to a decorrelation of signals jeopardizing the multi-looking in the Delay-Doppler </a:t>
                </a:r>
                <a:r>
                  <a:rPr lang="en-GB" sz="1800" dirty="0" smtClean="0">
                    <a:solidFill>
                      <a:schemeClr val="bg1"/>
                    </a:solidFill>
                  </a:rPr>
                  <a:t>processing</a:t>
                </a:r>
                <a:r>
                  <a:rPr lang="en-GB" sz="1800" dirty="0">
                    <a:solidFill>
                      <a:schemeClr val="bg1"/>
                    </a:solidFill>
                  </a:rPr>
                  <a:t> </a:t>
                </a:r>
                <a:r>
                  <a:rPr lang="en-GB" sz="1800" dirty="0" smtClean="0">
                    <a:solidFill>
                      <a:schemeClr val="bg1"/>
                    </a:solidFill>
                  </a:rPr>
                  <a:t>-&gt; </a:t>
                </a:r>
                <a:r>
                  <a:rPr lang="en-GB" sz="1800" dirty="0" smtClean="0">
                    <a:solidFill>
                      <a:srgbClr val="FFC000"/>
                    </a:solidFill>
                  </a:rPr>
                  <a:t>FF-SAR processing is needed to exploit the entire </a:t>
                </a:r>
                <a:r>
                  <a:rPr lang="en-GB" sz="1800" dirty="0" err="1" smtClean="0">
                    <a:solidFill>
                      <a:srgbClr val="FFC000"/>
                    </a:solidFill>
                  </a:rPr>
                  <a:t>Lp</a:t>
                </a:r>
                <a:r>
                  <a:rPr lang="en-GB" sz="1800" dirty="0" smtClean="0">
                    <a:solidFill>
                      <a:srgbClr val="FFC000"/>
                    </a:solidFill>
                  </a:rPr>
                  <a:t> region</a:t>
                </a:r>
                <a:r>
                  <a:rPr lang="en-GB" sz="1800" dirty="0" smtClean="0">
                    <a:solidFill>
                      <a:schemeClr val="bg1"/>
                    </a:solidFill>
                  </a:rPr>
                  <a:t>.</a:t>
                </a:r>
                <a:endParaRPr lang="en-GB" sz="1800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GB" sz="1800" dirty="0" smtClean="0">
                    <a:solidFill>
                      <a:schemeClr val="bg1"/>
                    </a:solidFill>
                  </a:rPr>
                  <a:t> </a:t>
                </a:r>
                <a:endParaRPr lang="en-GB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89" y="4507284"/>
                <a:ext cx="11657054" cy="1477328"/>
              </a:xfrm>
              <a:prstGeom prst="rect">
                <a:avLst/>
              </a:prstGeom>
              <a:blipFill rotWithShape="0">
                <a:blip r:embed="rId4"/>
                <a:stretch>
                  <a:fillRect l="-418" t="-27160" r="-418" b="-8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7" b="10307"/>
          <a:stretch/>
        </p:blipFill>
        <p:spPr>
          <a:xfrm>
            <a:off x="7427013" y="1823530"/>
            <a:ext cx="4506139" cy="21983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67700" r="-1" b="335"/>
          <a:stretch/>
        </p:blipFill>
        <p:spPr>
          <a:xfrm>
            <a:off x="123071" y="2020150"/>
            <a:ext cx="1889018" cy="1876962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1865464" y="2689681"/>
            <a:ext cx="3206708" cy="920123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7764391" y="1838294"/>
            <a:ext cx="4090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∑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 flipV="1">
            <a:off x="7968934" y="2329370"/>
            <a:ext cx="6023" cy="1640746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465111" y="1823530"/>
            <a:ext cx="4429942" cy="54824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7075270" y="6470034"/>
            <a:ext cx="36343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i="1" dirty="0" smtClean="0">
                <a:solidFill>
                  <a:schemeClr val="bg1"/>
                </a:solidFill>
              </a:rPr>
              <a:t>Credit: </a:t>
            </a:r>
            <a:r>
              <a:rPr lang="en-GB" sz="1200" i="1" dirty="0" err="1" smtClean="0">
                <a:solidFill>
                  <a:schemeClr val="bg1"/>
                </a:solidFill>
              </a:rPr>
              <a:t>Ulaby</a:t>
            </a:r>
            <a:r>
              <a:rPr lang="en-GB" sz="1200" i="1" dirty="0" smtClean="0">
                <a:solidFill>
                  <a:schemeClr val="bg1"/>
                </a:solidFill>
              </a:rPr>
              <a:t> &amp; Long (2014), ESA </a:t>
            </a:r>
            <a:r>
              <a:rPr lang="en-GB" sz="1200" i="1" dirty="0" err="1" smtClean="0">
                <a:solidFill>
                  <a:schemeClr val="bg1"/>
                </a:solidFill>
              </a:rPr>
              <a:t>wikipedia</a:t>
            </a:r>
            <a:r>
              <a:rPr lang="en-GB" sz="1200" i="1" dirty="0" smtClean="0">
                <a:solidFill>
                  <a:schemeClr val="bg1"/>
                </a:solidFill>
              </a:rPr>
              <a:t> 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329968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011" y="2928330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dirty="0" smtClean="0">
                <a:solidFill>
                  <a:schemeClr val="bg1"/>
                </a:solidFill>
              </a:rPr>
              <a:t>Limitations of LRM Altimetry</a:t>
            </a:r>
            <a:endParaRPr lang="en-GB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01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3520" y="247221"/>
            <a:ext cx="1048512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 smtClean="0">
                <a:solidFill>
                  <a:schemeClr val="bg1"/>
                </a:solidFill>
              </a:rPr>
              <a:t>The Role of Phase in the design of coherent radar systems</a:t>
            </a:r>
            <a:endParaRPr lang="en-GB" sz="26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638" y="1691268"/>
            <a:ext cx="3290411" cy="26759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1106" y="1786399"/>
            <a:ext cx="3290411" cy="267595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917" y="5435295"/>
            <a:ext cx="12092474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700" dirty="0" smtClean="0">
                <a:solidFill>
                  <a:schemeClr val="bg1"/>
                </a:solidFill>
              </a:rPr>
              <a:t>The </a:t>
            </a:r>
            <a:r>
              <a:rPr lang="en-GB" sz="1700" dirty="0">
                <a:solidFill>
                  <a:schemeClr val="bg1"/>
                </a:solidFill>
              </a:rPr>
              <a:t>most important benefit of </a:t>
            </a:r>
            <a:r>
              <a:rPr lang="en-GB" sz="1700" dirty="0" smtClean="0">
                <a:solidFill>
                  <a:schemeClr val="bg1"/>
                </a:solidFill>
              </a:rPr>
              <a:t>the </a:t>
            </a:r>
            <a:r>
              <a:rPr lang="en-GB" sz="1700" b="1" dirty="0">
                <a:solidFill>
                  <a:schemeClr val="bg1"/>
                </a:solidFill>
              </a:rPr>
              <a:t>Coherent radar </a:t>
            </a:r>
            <a:r>
              <a:rPr lang="en-GB" sz="1700" dirty="0" smtClean="0">
                <a:solidFill>
                  <a:schemeClr val="bg1"/>
                </a:solidFill>
              </a:rPr>
              <a:t>is </a:t>
            </a:r>
            <a:r>
              <a:rPr lang="en-GB" sz="1700" dirty="0">
                <a:solidFill>
                  <a:schemeClr val="bg1"/>
                </a:solidFill>
              </a:rPr>
              <a:t>the ability to differentiate </a:t>
            </a:r>
            <a:r>
              <a:rPr lang="en-GB" sz="1700" dirty="0" smtClean="0">
                <a:solidFill>
                  <a:schemeClr val="bg1"/>
                </a:solidFill>
              </a:rPr>
              <a:t>small </a:t>
            </a:r>
            <a:r>
              <a:rPr lang="en-GB" sz="1700" dirty="0">
                <a:solidFill>
                  <a:schemeClr val="bg1"/>
                </a:solidFill>
              </a:rPr>
              <a:t>differences in </a:t>
            </a:r>
            <a:r>
              <a:rPr lang="en-GB" sz="1700" dirty="0" smtClean="0">
                <a:solidFill>
                  <a:schemeClr val="bg1"/>
                </a:solidFill>
              </a:rPr>
              <a:t>phase.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17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49583" y="4687215"/>
            <a:ext cx="4200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</a:rPr>
              <a:t>Non-coherent radar processing: </a:t>
            </a:r>
            <a:r>
              <a:rPr lang="en-GB" sz="1400" dirty="0">
                <a:solidFill>
                  <a:schemeClr val="bg1"/>
                </a:solidFill>
              </a:rPr>
              <a:t>every pulse starts with a random </a:t>
            </a:r>
            <a:r>
              <a:rPr lang="en-GB" sz="1400" dirty="0" smtClean="0">
                <a:solidFill>
                  <a:schemeClr val="bg1"/>
                </a:solidFill>
              </a:rPr>
              <a:t>phase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49715" y="4687215"/>
            <a:ext cx="4200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</a:rPr>
              <a:t>Coherent radar processing</a:t>
            </a:r>
            <a:r>
              <a:rPr lang="en-GB" sz="1400" dirty="0">
                <a:solidFill>
                  <a:schemeClr val="bg1"/>
                </a:solidFill>
              </a:rPr>
              <a:t>: every pulse starts with the same </a:t>
            </a:r>
            <a:r>
              <a:rPr lang="en-GB" sz="1400" dirty="0" smtClean="0">
                <a:solidFill>
                  <a:schemeClr val="bg1"/>
                </a:solidFill>
              </a:rPr>
              <a:t>phase</a:t>
            </a:r>
            <a:endParaRPr lang="en-GB" sz="1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3520" y="1004935"/>
            <a:ext cx="11763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</a:rPr>
              <a:t>Whether a radar </a:t>
            </a:r>
            <a:r>
              <a:rPr lang="en-GB" sz="1800" dirty="0" smtClean="0">
                <a:solidFill>
                  <a:schemeClr val="bg1"/>
                </a:solidFill>
              </a:rPr>
              <a:t>is </a:t>
            </a:r>
            <a:r>
              <a:rPr lang="en-GB" sz="1800" dirty="0">
                <a:solidFill>
                  <a:schemeClr val="bg1"/>
                </a:solidFill>
              </a:rPr>
              <a:t>coherent or non-coherent always </a:t>
            </a:r>
            <a:r>
              <a:rPr lang="en-GB" sz="1800" dirty="0" smtClean="0">
                <a:solidFill>
                  <a:schemeClr val="bg1"/>
                </a:solidFill>
              </a:rPr>
              <a:t>depends </a:t>
            </a:r>
            <a:r>
              <a:rPr lang="en-GB" sz="1800" dirty="0">
                <a:solidFill>
                  <a:schemeClr val="bg1"/>
                </a:solidFill>
              </a:rPr>
              <a:t>on the transmitter.</a:t>
            </a:r>
          </a:p>
        </p:txBody>
      </p:sp>
      <p:sp>
        <p:nvSpPr>
          <p:cNvPr id="9" name="Rectangle 8"/>
          <p:cNvSpPr/>
          <p:nvPr/>
        </p:nvSpPr>
        <p:spPr>
          <a:xfrm>
            <a:off x="8996312" y="6461273"/>
            <a:ext cx="1712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i="1" dirty="0" smtClean="0">
                <a:solidFill>
                  <a:schemeClr val="bg1"/>
                </a:solidFill>
              </a:rPr>
              <a:t>Credit: </a:t>
            </a:r>
            <a:r>
              <a:rPr lang="en-GB" sz="1400" i="1" dirty="0" err="1" smtClean="0">
                <a:solidFill>
                  <a:schemeClr val="bg1"/>
                </a:solidFill>
              </a:rPr>
              <a:t>wikipedia</a:t>
            </a:r>
            <a:endParaRPr lang="en-GB" sz="1400" i="1" dirty="0"/>
          </a:p>
        </p:txBody>
      </p:sp>
    </p:spTree>
    <p:extLst>
      <p:ext uri="{BB962C8B-B14F-4D97-AF65-F5344CB8AC3E}">
        <p14:creationId xmlns:p14="http://schemas.microsoft.com/office/powerpoint/2010/main" val="379635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3520" y="1663257"/>
            <a:ext cx="8250594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300" dirty="0" smtClean="0">
                <a:solidFill>
                  <a:schemeClr val="bg1"/>
                </a:solidFill>
              </a:rPr>
              <a:t>FF-SAR waveforms are obtained </a:t>
            </a:r>
            <a:r>
              <a:rPr lang="en-GB" sz="2300" dirty="0" smtClean="0">
                <a:solidFill>
                  <a:srgbClr val="FFC000"/>
                </a:solidFill>
              </a:rPr>
              <a:t>by compensating for the range </a:t>
            </a:r>
            <a:r>
              <a:rPr lang="en-GB" sz="2300" dirty="0" smtClean="0">
                <a:solidFill>
                  <a:schemeClr val="bg1"/>
                </a:solidFill>
              </a:rPr>
              <a:t>(as in Delay-Doppler) and </a:t>
            </a:r>
            <a:r>
              <a:rPr lang="en-GB" sz="2300" dirty="0" smtClean="0">
                <a:solidFill>
                  <a:srgbClr val="FFC000"/>
                </a:solidFill>
              </a:rPr>
              <a:t>phase migrations </a:t>
            </a:r>
            <a:r>
              <a:rPr lang="en-GB" sz="2300" dirty="0" smtClean="0">
                <a:solidFill>
                  <a:schemeClr val="bg1"/>
                </a:solidFill>
              </a:rPr>
              <a:t>with respect to the </a:t>
            </a:r>
            <a:r>
              <a:rPr lang="en-GB" sz="2300" dirty="0" err="1" smtClean="0">
                <a:solidFill>
                  <a:srgbClr val="FFC000"/>
                </a:solidFill>
              </a:rPr>
              <a:t>scatterer’s</a:t>
            </a:r>
            <a:r>
              <a:rPr lang="en-GB" sz="2300" dirty="0" smtClean="0">
                <a:solidFill>
                  <a:srgbClr val="FFC000"/>
                </a:solidFill>
              </a:rPr>
              <a:t> position</a:t>
            </a:r>
            <a:r>
              <a:rPr lang="en-GB" sz="2300" dirty="0" smtClean="0">
                <a:solidFill>
                  <a:schemeClr val="bg1"/>
                </a:solidFill>
              </a:rPr>
              <a:t>. </a:t>
            </a:r>
          </a:p>
          <a:p>
            <a:pPr algn="just"/>
            <a:endParaRPr lang="en-GB" sz="2300" dirty="0" smtClean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300" dirty="0" smtClean="0">
                <a:solidFill>
                  <a:schemeClr val="bg1"/>
                </a:solidFill>
              </a:rPr>
              <a:t>Requires the coherency of the transmitted pulses during the target illumination time (2 s).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GB" sz="2300" dirty="0" smtClean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300" dirty="0" smtClean="0">
                <a:solidFill>
                  <a:schemeClr val="bg1"/>
                </a:solidFill>
              </a:rPr>
              <a:t>In the </a:t>
            </a:r>
            <a:r>
              <a:rPr lang="en-GB" sz="2300" dirty="0" smtClean="0">
                <a:solidFill>
                  <a:srgbClr val="FFC000"/>
                </a:solidFill>
              </a:rPr>
              <a:t>Delay-Doppler</a:t>
            </a:r>
            <a:r>
              <a:rPr lang="en-GB" sz="2300" dirty="0" smtClean="0">
                <a:solidFill>
                  <a:schemeClr val="bg1"/>
                </a:solidFill>
              </a:rPr>
              <a:t> the coherency is preserved only within each burst (3.5 </a:t>
            </a:r>
            <a:r>
              <a:rPr lang="en-GB" sz="2300" dirty="0" err="1" smtClean="0">
                <a:solidFill>
                  <a:schemeClr val="bg1"/>
                </a:solidFill>
              </a:rPr>
              <a:t>ms</a:t>
            </a:r>
            <a:r>
              <a:rPr lang="en-GB" sz="2300" dirty="0" smtClean="0">
                <a:solidFill>
                  <a:schemeClr val="bg1"/>
                </a:solidFill>
              </a:rPr>
              <a:t>) </a:t>
            </a:r>
            <a:r>
              <a:rPr lang="en-GB" sz="2300" u="sng" dirty="0" smtClean="0">
                <a:solidFill>
                  <a:schemeClr val="bg1"/>
                </a:solidFill>
              </a:rPr>
              <a:t>but not from burst to burst</a:t>
            </a:r>
            <a:r>
              <a:rPr lang="en-GB" sz="23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3520" y="216565"/>
            <a:ext cx="10485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</a:rPr>
              <a:t>Fully Focused </a:t>
            </a:r>
            <a:r>
              <a:rPr lang="en-GB" sz="3200" dirty="0">
                <a:solidFill>
                  <a:schemeClr val="bg1"/>
                </a:solidFill>
              </a:rPr>
              <a:t>SAR (FF-SAR) altimetry</a:t>
            </a:r>
            <a:endParaRPr lang="en-GB" sz="3000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61" t="-1" r="-240" b="17111"/>
          <a:stretch/>
        </p:blipFill>
        <p:spPr>
          <a:xfrm>
            <a:off x="8697433" y="1514528"/>
            <a:ext cx="3271248" cy="18199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16" b="12354"/>
          <a:stretch/>
        </p:blipFill>
        <p:spPr>
          <a:xfrm>
            <a:off x="8705635" y="4254588"/>
            <a:ext cx="3254843" cy="17302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52507" y="1237529"/>
            <a:ext cx="3639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If the phase of wave 2 is not compensated: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97433" y="3763111"/>
            <a:ext cx="36394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If the phase of wave 2 is compensated: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804851" y="6469981"/>
            <a:ext cx="17123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i="1" dirty="0" smtClean="0">
                <a:solidFill>
                  <a:schemeClr val="bg1"/>
                </a:solidFill>
              </a:rPr>
              <a:t>Credit: </a:t>
            </a:r>
            <a:r>
              <a:rPr lang="en-GB" sz="1400" i="1" dirty="0" err="1" smtClean="0">
                <a:solidFill>
                  <a:schemeClr val="bg1"/>
                </a:solidFill>
              </a:rPr>
              <a:t>wikipedia</a:t>
            </a:r>
            <a:endParaRPr lang="en-GB" sz="1400" i="1" dirty="0"/>
          </a:p>
        </p:txBody>
      </p:sp>
    </p:spTree>
    <p:extLst>
      <p:ext uri="{BB962C8B-B14F-4D97-AF65-F5344CB8AC3E}">
        <p14:creationId xmlns:p14="http://schemas.microsoft.com/office/powerpoint/2010/main" val="128033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9679" y="1009993"/>
            <a:ext cx="119952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bg1"/>
                </a:solidFill>
              </a:rPr>
              <a:t>By </a:t>
            </a:r>
            <a:r>
              <a:rPr lang="en-GB" sz="1800" dirty="0">
                <a:solidFill>
                  <a:schemeClr val="bg1"/>
                </a:solidFill>
              </a:rPr>
              <a:t>applying the FF-SAR processing to a completely </a:t>
            </a:r>
            <a:r>
              <a:rPr lang="en-GB" sz="1800" dirty="0" smtClean="0">
                <a:solidFill>
                  <a:schemeClr val="bg1"/>
                </a:solidFill>
              </a:rPr>
              <a:t>coherent target</a:t>
            </a:r>
            <a:r>
              <a:rPr lang="en-GB" sz="1800" dirty="0">
                <a:solidFill>
                  <a:schemeClr val="bg1"/>
                </a:solidFill>
              </a:rPr>
              <a:t>, the along-track resolution </a:t>
            </a:r>
            <a:r>
              <a:rPr lang="en-GB" sz="1800" dirty="0" smtClean="0">
                <a:solidFill>
                  <a:schemeClr val="bg1"/>
                </a:solidFill>
              </a:rPr>
              <a:t>reaches its maximum -&gt; 0.5 </a:t>
            </a:r>
            <a:r>
              <a:rPr lang="en-GB" sz="1800" dirty="0">
                <a:solidFill>
                  <a:schemeClr val="bg1"/>
                </a:solidFill>
              </a:rPr>
              <a:t>m </a:t>
            </a:r>
            <a:r>
              <a:rPr lang="en-GB" sz="1800" dirty="0" smtClean="0">
                <a:solidFill>
                  <a:schemeClr val="bg1"/>
                </a:solidFill>
              </a:rPr>
              <a:t> </a:t>
            </a:r>
            <a:r>
              <a:rPr lang="en-GB" sz="1800" dirty="0">
                <a:solidFill>
                  <a:srgbClr val="FFC000"/>
                </a:solidFill>
              </a:rPr>
              <a:t>with </a:t>
            </a:r>
            <a:r>
              <a:rPr lang="en-GB" sz="1800" dirty="0" smtClean="0">
                <a:solidFill>
                  <a:srgbClr val="FFC000"/>
                </a:solidFill>
              </a:rPr>
              <a:t>1 </a:t>
            </a:r>
            <a:r>
              <a:rPr lang="en-GB" sz="1800" dirty="0">
                <a:solidFill>
                  <a:srgbClr val="FFC000"/>
                </a:solidFill>
              </a:rPr>
              <a:t>statistical independent look in each along-track </a:t>
            </a:r>
            <a:r>
              <a:rPr lang="en-GB" sz="1800" dirty="0" smtClean="0">
                <a:solidFill>
                  <a:srgbClr val="FFC000"/>
                </a:solidFill>
              </a:rPr>
              <a:t>cell, </a:t>
            </a:r>
            <a:r>
              <a:rPr lang="en-GB" sz="1800" u="sng" dirty="0" smtClean="0">
                <a:solidFill>
                  <a:srgbClr val="FFC000"/>
                </a:solidFill>
              </a:rPr>
              <a:t>NO STACK</a:t>
            </a:r>
            <a:r>
              <a:rPr lang="en-GB" sz="1800" dirty="0" smtClean="0">
                <a:solidFill>
                  <a:schemeClr val="bg1"/>
                </a:solidFill>
              </a:rPr>
              <a:t>).</a:t>
            </a:r>
          </a:p>
          <a:p>
            <a:pPr algn="just"/>
            <a:endParaRPr lang="en-GB" sz="1800" dirty="0" smtClean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</a:rPr>
              <a:t>The </a:t>
            </a:r>
            <a:r>
              <a:rPr lang="en-GB" sz="1800" dirty="0">
                <a:solidFill>
                  <a:srgbClr val="FFC000"/>
                </a:solidFill>
              </a:rPr>
              <a:t>increase</a:t>
            </a:r>
            <a:r>
              <a:rPr lang="en-GB" sz="1800" dirty="0">
                <a:solidFill>
                  <a:schemeClr val="bg1"/>
                </a:solidFill>
              </a:rPr>
              <a:t> of the </a:t>
            </a:r>
            <a:r>
              <a:rPr lang="en-GB" sz="1800" dirty="0" smtClean="0">
                <a:solidFill>
                  <a:srgbClr val="FFC000"/>
                </a:solidFill>
              </a:rPr>
              <a:t>number of looks multi-looked </a:t>
            </a:r>
            <a:r>
              <a:rPr lang="en-GB" sz="1800" dirty="0">
                <a:solidFill>
                  <a:schemeClr val="bg1"/>
                </a:solidFill>
              </a:rPr>
              <a:t>allows for a greater noise reduction in the estimation of geophysical parameters with respect to delay/Doppler. </a:t>
            </a:r>
            <a:endParaRPr lang="en-GB" sz="1800" dirty="0" smtClean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bg1"/>
                </a:solidFill>
              </a:rPr>
              <a:t>However, </a:t>
            </a:r>
            <a:r>
              <a:rPr lang="en-GB" sz="1800" dirty="0">
                <a:solidFill>
                  <a:schemeClr val="bg1"/>
                </a:solidFill>
              </a:rPr>
              <a:t>by increasing the number of </a:t>
            </a:r>
            <a:r>
              <a:rPr lang="en-GB" sz="1800" dirty="0" smtClean="0">
                <a:solidFill>
                  <a:schemeClr val="bg1"/>
                </a:solidFill>
              </a:rPr>
              <a:t>looks (ENL) </a:t>
            </a:r>
            <a:r>
              <a:rPr lang="en-GB" sz="1800" dirty="0">
                <a:solidFill>
                  <a:schemeClr val="bg1"/>
                </a:solidFill>
              </a:rPr>
              <a:t>in the multi-looking, the along-track cell size </a:t>
            </a:r>
            <a:r>
              <a:rPr lang="en-GB" sz="1800" dirty="0" smtClean="0">
                <a:solidFill>
                  <a:schemeClr val="bg1"/>
                </a:solidFill>
              </a:rPr>
              <a:t>increases (&gt;0.5 m). </a:t>
            </a:r>
            <a:endParaRPr lang="en-GB" sz="18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3520" y="216565"/>
            <a:ext cx="10485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</a:rPr>
              <a:t>Fully Focused </a:t>
            </a:r>
            <a:r>
              <a:rPr lang="en-GB" sz="3200" dirty="0">
                <a:solidFill>
                  <a:schemeClr val="bg1"/>
                </a:solidFill>
              </a:rPr>
              <a:t>SAR (FF-SAR) altimetry</a:t>
            </a:r>
            <a:endParaRPr lang="en-GB" sz="30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3"/>
          <a:srcRect l="10864" t="53429" r="53403" b="20090"/>
          <a:stretch/>
        </p:blipFill>
        <p:spPr bwMode="auto">
          <a:xfrm>
            <a:off x="223520" y="3618411"/>
            <a:ext cx="6176109" cy="27419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lc="http://schemas.openxmlformats.org/drawingml/2006/lockedCanvas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c="http://schemas.openxmlformats.org/markup-compatibility/2006" xmlns:cx1="http://schemas.microsoft.com/office/drawing/2015/9/8/chartex" xmlns:cx="http://schemas.microsoft.com/office/drawing/2014/chartex" xmlns:wpc="http://schemas.microsoft.com/office/word/2010/wordprocessingCanvas"/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9570" t="47119" r="51599" b="26116"/>
          <a:stretch/>
        </p:blipFill>
        <p:spPr>
          <a:xfrm>
            <a:off x="6563693" y="3884773"/>
            <a:ext cx="5541222" cy="214828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182966" y="6489231"/>
            <a:ext cx="2690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i="1" dirty="0" smtClean="0">
                <a:solidFill>
                  <a:schemeClr val="bg1"/>
                </a:solidFill>
              </a:rPr>
              <a:t>Credit: </a:t>
            </a:r>
            <a:r>
              <a:rPr lang="en-GB" sz="1200" i="1" dirty="0" err="1" smtClean="0">
                <a:solidFill>
                  <a:schemeClr val="bg1"/>
                </a:solidFill>
              </a:rPr>
              <a:t>Egido</a:t>
            </a:r>
            <a:r>
              <a:rPr lang="en-GB" sz="1200" i="1" dirty="0" smtClean="0">
                <a:solidFill>
                  <a:schemeClr val="bg1"/>
                </a:solidFill>
              </a:rPr>
              <a:t> </a:t>
            </a:r>
            <a:r>
              <a:rPr lang="en-GB" sz="1200" i="1" dirty="0">
                <a:solidFill>
                  <a:schemeClr val="bg1"/>
                </a:solidFill>
              </a:rPr>
              <a:t>and Smith (2017</a:t>
            </a:r>
            <a:r>
              <a:rPr lang="en-GB" sz="1200" i="1" dirty="0" smtClean="0">
                <a:solidFill>
                  <a:schemeClr val="bg1"/>
                </a:solidFill>
              </a:rPr>
              <a:t>) 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416299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3520" y="216565"/>
            <a:ext cx="10485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</a:rPr>
              <a:t>SAR vs FF-SAR Along-Track Resolution</a:t>
            </a:r>
            <a:endParaRPr lang="en-GB" sz="30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/>
          <p:nvPr/>
        </p:nvPicPr>
        <p:blipFill rotWithShape="1">
          <a:blip r:embed="rId3"/>
          <a:srcRect l="54032" t="41152" r="22372" b="47590"/>
          <a:stretch/>
        </p:blipFill>
        <p:spPr bwMode="auto">
          <a:xfrm>
            <a:off x="304801" y="2448987"/>
            <a:ext cx="4737463" cy="23695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lc="http://schemas.openxmlformats.org/drawingml/2006/lockedCanvas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c="http://schemas.openxmlformats.org/markup-compatibility/2006" xmlns:cx1="http://schemas.microsoft.com/office/drawing/2015/9/8/chartex" xmlns:cx="http://schemas.microsoft.com/office/drawing/2014/chartex" xmlns:wpc="http://schemas.microsoft.com/office/word/2010/wordprocessingCanvas"/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4"/>
          <a:srcRect l="54197" t="33123" r="22333" b="51047"/>
          <a:stretch/>
        </p:blipFill>
        <p:spPr bwMode="auto">
          <a:xfrm>
            <a:off x="5761195" y="1185957"/>
            <a:ext cx="5111931" cy="24043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lc="http://schemas.openxmlformats.org/drawingml/2006/lockedCanvas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c="http://schemas.openxmlformats.org/markup-compatibility/2006" xmlns:cx1="http://schemas.microsoft.com/office/drawing/2015/9/8/chartex" xmlns:cx="http://schemas.microsoft.com/office/drawing/2014/chartex" xmlns:wpc="http://schemas.microsoft.com/office/word/2010/wordprocessingCanvas"/>
            </a:ext>
          </a:extLst>
        </p:spPr>
      </p:pic>
      <p:pic>
        <p:nvPicPr>
          <p:cNvPr id="10" name="Picture 9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49" b="33118"/>
          <a:stretch/>
        </p:blipFill>
        <p:spPr bwMode="auto">
          <a:xfrm>
            <a:off x="5761195" y="3974954"/>
            <a:ext cx="5111931" cy="227293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8182966" y="6489231"/>
            <a:ext cx="26901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i="1" dirty="0" smtClean="0">
                <a:solidFill>
                  <a:schemeClr val="bg1"/>
                </a:solidFill>
              </a:rPr>
              <a:t>Credit: </a:t>
            </a:r>
            <a:r>
              <a:rPr lang="en-GB" sz="1200" i="1" dirty="0" err="1" smtClean="0">
                <a:solidFill>
                  <a:schemeClr val="bg1"/>
                </a:solidFill>
              </a:rPr>
              <a:t>Egido</a:t>
            </a:r>
            <a:r>
              <a:rPr lang="en-GB" sz="1200" i="1" dirty="0" smtClean="0">
                <a:solidFill>
                  <a:schemeClr val="bg1"/>
                </a:solidFill>
              </a:rPr>
              <a:t> </a:t>
            </a:r>
            <a:r>
              <a:rPr lang="en-GB" sz="1200" i="1" dirty="0">
                <a:solidFill>
                  <a:schemeClr val="bg1"/>
                </a:solidFill>
              </a:rPr>
              <a:t>and Smith (2017</a:t>
            </a:r>
            <a:r>
              <a:rPr lang="en-GB" sz="1200" i="1" dirty="0" smtClean="0">
                <a:solidFill>
                  <a:schemeClr val="bg1"/>
                </a:solidFill>
              </a:rPr>
              <a:t>) </a:t>
            </a:r>
            <a:endParaRPr lang="en-GB" sz="1200" i="1" dirty="0"/>
          </a:p>
        </p:txBody>
      </p:sp>
      <p:cxnSp>
        <p:nvCxnSpPr>
          <p:cNvPr id="11" name="Connettore 2 24"/>
          <p:cNvCxnSpPr/>
          <p:nvPr/>
        </p:nvCxnSpPr>
        <p:spPr>
          <a:xfrm flipV="1">
            <a:off x="2978331" y="2448988"/>
            <a:ext cx="5120640" cy="101702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24"/>
          <p:cNvCxnSpPr/>
          <p:nvPr/>
        </p:nvCxnSpPr>
        <p:spPr>
          <a:xfrm>
            <a:off x="2978331" y="3590337"/>
            <a:ext cx="5120640" cy="152108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8098972" y="2064371"/>
            <a:ext cx="525462" cy="551457"/>
          </a:xfrm>
          <a:prstGeom prst="ellipse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rgbClr val="FFC000"/>
                </a:solidFill>
              </a:ln>
            </a:endParaRPr>
          </a:p>
        </p:txBody>
      </p:sp>
      <p:sp>
        <p:nvSpPr>
          <p:cNvPr id="16" name="Oval 15"/>
          <p:cNvSpPr/>
          <p:nvPr/>
        </p:nvSpPr>
        <p:spPr>
          <a:xfrm>
            <a:off x="8140969" y="5032318"/>
            <a:ext cx="441467" cy="455363"/>
          </a:xfrm>
          <a:prstGeom prst="ellipse">
            <a:avLst/>
          </a:prstGeom>
          <a:noFill/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rgbClr val="FFC000"/>
                </a:solidFill>
              </a:ln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88425" y="1909212"/>
            <a:ext cx="10363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chemeClr val="bg1"/>
                </a:solidFill>
              </a:rPr>
              <a:t>SAR</a:t>
            </a:r>
            <a:endParaRPr lang="en-GB" sz="2200" dirty="0"/>
          </a:p>
        </p:txBody>
      </p:sp>
      <p:sp>
        <p:nvSpPr>
          <p:cNvPr id="19" name="TextBox 18"/>
          <p:cNvSpPr txBox="1"/>
          <p:nvPr/>
        </p:nvSpPr>
        <p:spPr>
          <a:xfrm>
            <a:off x="10873126" y="5026016"/>
            <a:ext cx="14669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 smtClean="0">
                <a:solidFill>
                  <a:schemeClr val="bg1"/>
                </a:solidFill>
              </a:rPr>
              <a:t>FF- SAR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29313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011" y="2928330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dirty="0" smtClean="0">
                <a:solidFill>
                  <a:schemeClr val="bg1"/>
                </a:solidFill>
              </a:rPr>
              <a:t>Unfocused &amp; Fully-Focused SAR </a:t>
            </a:r>
            <a:r>
              <a:rPr lang="en-GB" sz="3000" dirty="0" err="1" smtClean="0">
                <a:solidFill>
                  <a:schemeClr val="bg1"/>
                </a:solidFill>
              </a:rPr>
              <a:t>Retracking</a:t>
            </a:r>
            <a:endParaRPr lang="en-GB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4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3520" y="189404"/>
            <a:ext cx="10485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SAR </a:t>
            </a:r>
            <a:r>
              <a:rPr lang="en-GB" sz="3200" dirty="0" err="1" smtClean="0">
                <a:solidFill>
                  <a:schemeClr val="bg1"/>
                </a:solidFill>
              </a:rPr>
              <a:t>Retracking</a:t>
            </a:r>
            <a:r>
              <a:rPr lang="en-GB" sz="3200" dirty="0" smtClean="0">
                <a:solidFill>
                  <a:schemeClr val="bg1"/>
                </a:solidFill>
              </a:rPr>
              <a:t> </a:t>
            </a:r>
            <a:endParaRPr lang="en-GB" sz="3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6773" y="905347"/>
            <a:ext cx="1191717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bg1"/>
                </a:solidFill>
              </a:rPr>
              <a:t>As pointed out by </a:t>
            </a:r>
            <a:r>
              <a:rPr lang="en-GB" sz="1800" b="1" dirty="0" smtClean="0">
                <a:solidFill>
                  <a:schemeClr val="bg1"/>
                </a:solidFill>
              </a:rPr>
              <a:t>Brown (1977)</a:t>
            </a:r>
            <a:r>
              <a:rPr lang="en-GB" sz="1800" dirty="0" smtClean="0">
                <a:solidFill>
                  <a:schemeClr val="bg1"/>
                </a:solidFill>
              </a:rPr>
              <a:t>, </a:t>
            </a:r>
            <a:r>
              <a:rPr lang="en-GB" sz="1800" b="1" dirty="0" smtClean="0">
                <a:solidFill>
                  <a:schemeClr val="bg1"/>
                </a:solidFill>
              </a:rPr>
              <a:t>Raney (1998) </a:t>
            </a:r>
            <a:r>
              <a:rPr lang="en-GB" sz="1800" dirty="0" smtClean="0">
                <a:solidFill>
                  <a:schemeClr val="bg1"/>
                </a:solidFill>
              </a:rPr>
              <a:t>and </a:t>
            </a:r>
            <a:r>
              <a:rPr lang="en-GB" sz="1800" b="1" dirty="0" err="1" smtClean="0">
                <a:solidFill>
                  <a:schemeClr val="bg1"/>
                </a:solidFill>
              </a:rPr>
              <a:t>Egido</a:t>
            </a:r>
            <a:r>
              <a:rPr lang="en-GB" sz="1800" b="1" dirty="0" smtClean="0">
                <a:solidFill>
                  <a:schemeClr val="bg1"/>
                </a:solidFill>
              </a:rPr>
              <a:t> and Smith (2017)</a:t>
            </a:r>
            <a:r>
              <a:rPr lang="en-GB" sz="1800" dirty="0" smtClean="0">
                <a:solidFill>
                  <a:schemeClr val="bg1"/>
                </a:solidFill>
              </a:rPr>
              <a:t>, the surface response (L1B waveform) is different for the 3 altimeter operative modes (LRM, Delay/Doppler  SAR, Fully Focused  SAR).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bg1"/>
                </a:solidFill>
              </a:rPr>
              <a:t>Therefore, </a:t>
            </a:r>
            <a:r>
              <a:rPr lang="en-GB" sz="1800" u="sng" dirty="0" smtClean="0">
                <a:solidFill>
                  <a:srgbClr val="FFC000"/>
                </a:solidFill>
              </a:rPr>
              <a:t>no single model is suitable for all systems and scenarios of interest</a:t>
            </a:r>
            <a:r>
              <a:rPr lang="en-GB" sz="1800" dirty="0" smtClean="0">
                <a:solidFill>
                  <a:schemeClr val="bg1"/>
                </a:solidFill>
              </a:rPr>
              <a:t>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GB" sz="15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3"/>
          <a:srcRect l="10864" t="53429" r="53403" b="20090"/>
          <a:stretch/>
        </p:blipFill>
        <p:spPr bwMode="auto">
          <a:xfrm>
            <a:off x="6055361" y="2907611"/>
            <a:ext cx="6029612" cy="32513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="" xmlns:mo="http://schemas.microsoft.com/office/mac/office/2008/main" xmlns:mv="urn:schemas-microsoft-com:mac:vml" xmlns:o="urn:schemas-microsoft-com:office:office" xmlns:v="urn:schemas-microsoft-com:vml" xmlns:w10="urn:schemas-microsoft-com:office:word" xmlns:w="http://schemas.openxmlformats.org/wordprocessingml/2006/main" xmlns:a14="http://schemas.microsoft.com/office/drawing/2010/main" xmlns:lc="http://schemas.openxmlformats.org/drawingml/2006/lockedCanvas"/>
            </a:ext>
          </a:extLst>
        </p:spPr>
      </p:pic>
      <p:pic>
        <p:nvPicPr>
          <p:cNvPr id="8" name="Picture 7"/>
          <p:cNvPicPr/>
          <p:nvPr/>
        </p:nvPicPr>
        <p:blipFill rotWithShape="1">
          <a:blip r:embed="rId4"/>
          <a:srcRect l="15827" t="16732" r="15723" b="8175"/>
          <a:stretch/>
        </p:blipFill>
        <p:spPr bwMode="auto">
          <a:xfrm>
            <a:off x="223520" y="2744676"/>
            <a:ext cx="5778928" cy="35772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="" xmlns:mo="http://schemas.microsoft.com/office/mac/office/2008/main" xmlns:mv="urn:schemas-microsoft-com:mac:vml" xmlns:o="urn:schemas-microsoft-com:office:office" xmlns:v="urn:schemas-microsoft-com:vml" xmlns:w10="urn:schemas-microsoft-com:office:word" xmlns:w="http://schemas.openxmlformats.org/wordprocessingml/2006/main" xmlns:a14="http://schemas.microsoft.com/office/drawing/2010/main" xmlns:lc="http://schemas.openxmlformats.org/drawingml/2006/lockedCanvas"/>
            </a:ext>
          </a:extLst>
        </p:spPr>
      </p:pic>
      <p:sp>
        <p:nvSpPr>
          <p:cNvPr id="9" name="Rectangle 8"/>
          <p:cNvSpPr/>
          <p:nvPr/>
        </p:nvSpPr>
        <p:spPr>
          <a:xfrm>
            <a:off x="7106328" y="6531429"/>
            <a:ext cx="39276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i="1" dirty="0" smtClean="0">
                <a:solidFill>
                  <a:schemeClr val="bg1"/>
                </a:solidFill>
              </a:rPr>
              <a:t>Credits: </a:t>
            </a:r>
            <a:r>
              <a:rPr lang="en-GB" sz="1000" i="1" dirty="0" err="1" smtClean="0">
                <a:solidFill>
                  <a:schemeClr val="bg1"/>
                </a:solidFill>
              </a:rPr>
              <a:t>Rosmorduc</a:t>
            </a:r>
            <a:r>
              <a:rPr lang="en-GB" sz="1000" i="1" dirty="0" smtClean="0">
                <a:solidFill>
                  <a:schemeClr val="bg1"/>
                </a:solidFill>
              </a:rPr>
              <a:t> et al. (2011)</a:t>
            </a:r>
            <a:r>
              <a:rPr lang="en-GB" sz="1000" i="1" dirty="0" err="1" smtClean="0">
                <a:solidFill>
                  <a:schemeClr val="bg1"/>
                </a:solidFill>
              </a:rPr>
              <a:t>Egido</a:t>
            </a:r>
            <a:r>
              <a:rPr lang="en-GB" sz="1000" i="1" dirty="0" smtClean="0">
                <a:solidFill>
                  <a:schemeClr val="bg1"/>
                </a:solidFill>
              </a:rPr>
              <a:t> </a:t>
            </a:r>
            <a:r>
              <a:rPr lang="en-GB" sz="1000" i="1" dirty="0">
                <a:solidFill>
                  <a:schemeClr val="bg1"/>
                </a:solidFill>
              </a:rPr>
              <a:t>and Smith (2017</a:t>
            </a:r>
            <a:r>
              <a:rPr lang="en-GB" sz="1000" i="1" dirty="0" smtClean="0">
                <a:solidFill>
                  <a:schemeClr val="bg1"/>
                </a:solidFill>
              </a:rPr>
              <a:t>) </a:t>
            </a:r>
            <a:endParaRPr lang="en-GB" sz="1000" i="1" dirty="0"/>
          </a:p>
        </p:txBody>
      </p:sp>
    </p:spTree>
    <p:extLst>
      <p:ext uri="{BB962C8B-B14F-4D97-AF65-F5344CB8AC3E}">
        <p14:creationId xmlns:p14="http://schemas.microsoft.com/office/powerpoint/2010/main" val="403986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3520" y="189404"/>
            <a:ext cx="10485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SAR </a:t>
            </a:r>
            <a:r>
              <a:rPr lang="en-GB" sz="3200" dirty="0" err="1" smtClean="0">
                <a:solidFill>
                  <a:schemeClr val="bg1"/>
                </a:solidFill>
              </a:rPr>
              <a:t>Retracking</a:t>
            </a:r>
            <a:r>
              <a:rPr lang="en-GB" sz="3200" dirty="0" smtClean="0">
                <a:solidFill>
                  <a:schemeClr val="bg1"/>
                </a:solidFill>
              </a:rPr>
              <a:t> </a:t>
            </a:r>
            <a:endParaRPr lang="en-GB" sz="3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6868" y="967092"/>
                <a:ext cx="4848271" cy="5312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GB" sz="1700" dirty="0" smtClean="0">
                    <a:solidFill>
                      <a:schemeClr val="bg1"/>
                    </a:solidFill>
                  </a:rPr>
                  <a:t>Following </a:t>
                </a:r>
                <a:r>
                  <a:rPr lang="en-GB" sz="1700" dirty="0">
                    <a:solidFill>
                      <a:schemeClr val="bg1"/>
                    </a:solidFill>
                  </a:rPr>
                  <a:t>the SAR processing scheme, the SAMOSA </a:t>
                </a:r>
                <a:r>
                  <a:rPr lang="en-GB" sz="1700" dirty="0" err="1">
                    <a:solidFill>
                      <a:schemeClr val="bg1"/>
                    </a:solidFill>
                  </a:rPr>
                  <a:t>retracking</a:t>
                </a:r>
                <a:r>
                  <a:rPr lang="en-GB" sz="1700" dirty="0">
                    <a:solidFill>
                      <a:schemeClr val="bg1"/>
                    </a:solidFill>
                  </a:rPr>
                  <a:t> model has been </a:t>
                </a:r>
                <a:r>
                  <a:rPr lang="en-GB" sz="1700" dirty="0">
                    <a:solidFill>
                      <a:srgbClr val="FFC000"/>
                    </a:solidFill>
                  </a:rPr>
                  <a:t>formulated to model both single </a:t>
                </a:r>
                <a:r>
                  <a:rPr lang="en-GB" sz="1700" dirty="0" smtClean="0">
                    <a:solidFill>
                      <a:srgbClr val="FFC000"/>
                    </a:solidFill>
                  </a:rPr>
                  <a:t>looks (i.e. for FFSAR @ 0.5 m) </a:t>
                </a:r>
                <a:r>
                  <a:rPr lang="en-GB" sz="1700" dirty="0">
                    <a:solidFill>
                      <a:schemeClr val="bg1"/>
                    </a:solidFill>
                  </a:rPr>
                  <a:t>as well as the </a:t>
                </a:r>
                <a:r>
                  <a:rPr lang="en-GB" sz="1700" dirty="0">
                    <a:solidFill>
                      <a:srgbClr val="FFC000"/>
                    </a:solidFill>
                  </a:rPr>
                  <a:t>multi-looked </a:t>
                </a:r>
                <a:r>
                  <a:rPr lang="en-GB" sz="1700" dirty="0" smtClean="0">
                    <a:solidFill>
                      <a:srgbClr val="FFC000"/>
                    </a:solidFill>
                  </a:rPr>
                  <a:t>waveform (e.g. DD-SAR)</a:t>
                </a:r>
                <a:r>
                  <a:rPr lang="en-GB" sz="1700" dirty="0" smtClean="0">
                    <a:solidFill>
                      <a:schemeClr val="bg1"/>
                    </a:solidFill>
                  </a:rPr>
                  <a:t>, </a:t>
                </a:r>
                <a:r>
                  <a:rPr lang="en-GB" sz="1700" dirty="0">
                    <a:solidFill>
                      <a:schemeClr val="bg1"/>
                    </a:solidFill>
                  </a:rPr>
                  <a:t>which uses single-look models as input</a:t>
                </a:r>
                <a:r>
                  <a:rPr lang="en-GB" sz="1700" dirty="0" smtClean="0">
                    <a:solidFill>
                      <a:schemeClr val="bg1"/>
                    </a:solidFill>
                  </a:rPr>
                  <a:t>.</a:t>
                </a:r>
              </a:p>
              <a:p>
                <a:pPr algn="just"/>
                <a:endParaRPr lang="en-GB" sz="1700" dirty="0">
                  <a:solidFill>
                    <a:schemeClr val="bg1"/>
                  </a:solidFill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GB" sz="1700" dirty="0">
                    <a:solidFill>
                      <a:schemeClr val="bg1"/>
                    </a:solidFill>
                  </a:rPr>
                  <a:t>For the generation of multi-look waveforms, the number of effective looks </a:t>
                </a:r>
                <a:r>
                  <a:rPr lang="en-GB" sz="1700" dirty="0" smtClean="0">
                    <a:solidFill>
                      <a:schemeClr val="bg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7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7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GB" sz="17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𝒆𝒇𝒇</m:t>
                        </m:r>
                      </m:sub>
                    </m:sSub>
                  </m:oMath>
                </a14:m>
                <a:r>
                  <a:rPr lang="en-GB" sz="1700" dirty="0">
                    <a:solidFill>
                      <a:schemeClr val="bg1"/>
                    </a:solidFill>
                  </a:rPr>
                  <a:t>) and the array of angles of Doppler beams </a:t>
                </a:r>
                <a:r>
                  <a:rPr lang="en-GB" sz="1700" dirty="0" smtClean="0">
                    <a:solidFill>
                      <a:schemeClr val="bg1"/>
                    </a:solidFill>
                  </a:rPr>
                  <a:t>shall </a:t>
                </a:r>
                <a:r>
                  <a:rPr lang="en-GB" sz="1700" dirty="0">
                    <a:solidFill>
                      <a:schemeClr val="bg1"/>
                    </a:solidFill>
                  </a:rPr>
                  <a:t>be taken into account </a:t>
                </a:r>
                <a:r>
                  <a:rPr lang="en-GB" sz="1700" dirty="0" smtClean="0">
                    <a:solidFill>
                      <a:schemeClr val="bg1"/>
                    </a:solidFill>
                  </a:rPr>
                  <a:t>(see SAR </a:t>
                </a:r>
                <a:r>
                  <a:rPr lang="en-GB" sz="1700" dirty="0">
                    <a:solidFill>
                      <a:schemeClr val="bg1"/>
                    </a:solidFill>
                  </a:rPr>
                  <a:t>L1B products). </a:t>
                </a:r>
                <a:endParaRPr lang="en-GB" sz="1700" dirty="0" smtClean="0">
                  <a:solidFill>
                    <a:schemeClr val="bg1"/>
                  </a:solidFill>
                </a:endParaRPr>
              </a:p>
              <a:p>
                <a:pPr algn="just"/>
                <a:endParaRPr lang="en-GB" sz="1700" b="1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7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7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GB" sz="17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𝒆𝒇𝒇</m:t>
                        </m:r>
                      </m:sub>
                    </m:sSub>
                  </m:oMath>
                </a14:m>
                <a:r>
                  <a:rPr lang="en-GB" sz="1700" dirty="0">
                    <a:solidFill>
                      <a:schemeClr val="bg1"/>
                    </a:solidFill>
                  </a:rPr>
                  <a:t> </a:t>
                </a:r>
                <a:r>
                  <a:rPr lang="en-GB" sz="1700" u="sng" dirty="0">
                    <a:solidFill>
                      <a:schemeClr val="bg1"/>
                    </a:solidFill>
                  </a:rPr>
                  <a:t>can differ from the maximum number of looks available</a:t>
                </a:r>
                <a:r>
                  <a:rPr lang="en-GB" sz="1700" dirty="0">
                    <a:solidFill>
                      <a:schemeClr val="bg1"/>
                    </a:solidFill>
                  </a:rPr>
                  <a:t>, as some looks may not be suitable due to low Signal to Noise Ratio (SNR</a:t>
                </a:r>
                <a:r>
                  <a:rPr lang="en-GB" sz="1700" dirty="0" smtClean="0">
                    <a:solidFill>
                      <a:schemeClr val="bg1"/>
                    </a:solidFill>
                  </a:rPr>
                  <a:t>)/contamination.</a:t>
                </a:r>
                <a:endParaRPr lang="en-GB" sz="1700" dirty="0">
                  <a:solidFill>
                    <a:schemeClr val="bg1"/>
                  </a:solidFill>
                </a:endParaRP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en-GB" sz="13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68" y="967092"/>
                <a:ext cx="4848271" cy="5312608"/>
              </a:xfrm>
              <a:prstGeom prst="rect">
                <a:avLst/>
              </a:prstGeom>
              <a:blipFill rotWithShape="0">
                <a:blip r:embed="rId3"/>
                <a:stretch>
                  <a:fillRect l="-629" t="-459" r="-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67700" r="-1" b="335"/>
          <a:stretch/>
        </p:blipFill>
        <p:spPr>
          <a:xfrm>
            <a:off x="5247409" y="994571"/>
            <a:ext cx="2473178" cy="24263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50531" t="50039" r="13860" b="15497"/>
          <a:stretch/>
        </p:blipFill>
        <p:spPr>
          <a:xfrm>
            <a:off x="8205126" y="994571"/>
            <a:ext cx="3873931" cy="210901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205126" y="6467939"/>
            <a:ext cx="27158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i="1" dirty="0" smtClean="0">
                <a:solidFill>
                  <a:schemeClr val="bg1"/>
                </a:solidFill>
              </a:rPr>
              <a:t>Credit: ESA SCOOP Project</a:t>
            </a:r>
            <a:endParaRPr lang="en-GB" sz="1400" i="1" dirty="0"/>
          </a:p>
        </p:txBody>
      </p:sp>
      <p:pic>
        <p:nvPicPr>
          <p:cNvPr id="11" name="Picture 8"/>
          <p:cNvPicPr/>
          <p:nvPr/>
        </p:nvPicPr>
        <p:blipFill rotWithShape="1">
          <a:blip r:embed="rId6"/>
          <a:srcRect l="51667" t="30314" r="1538" b="11795"/>
          <a:stretch/>
        </p:blipFill>
        <p:spPr bwMode="auto">
          <a:xfrm>
            <a:off x="5075511" y="3515908"/>
            <a:ext cx="3553229" cy="27637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="" xmlns:mo="http://schemas.microsoft.com/office/mac/office/2008/main" xmlns:mv="urn:schemas-microsoft-com:mac:vml" xmlns:o="urn:schemas-microsoft-com:office:office" xmlns:v="urn:schemas-microsoft-com:vml" xmlns:w10="urn:schemas-microsoft-com:office:word" xmlns:w="http://schemas.openxmlformats.org/wordprocessingml/2006/main" xmlns:a14="http://schemas.microsoft.com/office/drawing/2010/main" xmlns:lc="http://schemas.openxmlformats.org/drawingml/2006/lockedCanvas"/>
            </a:ext>
          </a:extLst>
        </p:spPr>
      </p:pic>
      <p:pic>
        <p:nvPicPr>
          <p:cNvPr id="12" name="Picture 10"/>
          <p:cNvPicPr/>
          <p:nvPr/>
        </p:nvPicPr>
        <p:blipFill rotWithShape="1">
          <a:blip r:embed="rId7"/>
          <a:srcRect l="49744" t="18006" r="2307" b="26382"/>
          <a:stretch/>
        </p:blipFill>
        <p:spPr bwMode="auto">
          <a:xfrm>
            <a:off x="8664304" y="3821698"/>
            <a:ext cx="3496166" cy="21522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="" xmlns:mo="http://schemas.microsoft.com/office/mac/office/2008/main" xmlns:mv="urn:schemas-microsoft-com:mac:vml" xmlns:o="urn:schemas-microsoft-com:office:office" xmlns:v="urn:schemas-microsoft-com:vml" xmlns:w10="urn:schemas-microsoft-com:office:word" xmlns:w="http://schemas.openxmlformats.org/wordprocessingml/2006/main" xmlns:a14="http://schemas.microsoft.com/office/drawing/2010/main" xmlns:lc="http://schemas.openxmlformats.org/drawingml/2006/lockedCanvas"/>
            </a:ext>
          </a:extLst>
        </p:spPr>
      </p:pic>
    </p:spTree>
    <p:extLst>
      <p:ext uri="{BB962C8B-B14F-4D97-AF65-F5344CB8AC3E}">
        <p14:creationId xmlns:p14="http://schemas.microsoft.com/office/powerpoint/2010/main" val="237042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011" y="2928330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dirty="0" err="1" smtClean="0">
                <a:solidFill>
                  <a:schemeClr val="bg1"/>
                </a:solidFill>
              </a:rPr>
              <a:t>Subwaveform</a:t>
            </a:r>
            <a:r>
              <a:rPr lang="en-GB" sz="3000" dirty="0" smtClean="0">
                <a:solidFill>
                  <a:schemeClr val="bg1"/>
                </a:solidFill>
              </a:rPr>
              <a:t> </a:t>
            </a:r>
            <a:r>
              <a:rPr lang="en-GB" sz="3000" dirty="0" err="1" smtClean="0">
                <a:solidFill>
                  <a:schemeClr val="bg1"/>
                </a:solidFill>
              </a:rPr>
              <a:t>Retracking</a:t>
            </a:r>
            <a:r>
              <a:rPr lang="en-GB" sz="3000" dirty="0" smtClean="0">
                <a:solidFill>
                  <a:schemeClr val="bg1"/>
                </a:solidFill>
              </a:rPr>
              <a:t> &amp; Pseudo LRM </a:t>
            </a:r>
            <a:endParaRPr lang="en-GB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41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3520" y="189404"/>
            <a:ext cx="10485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</a:rPr>
              <a:t>ALES (Adaptive Leading </a:t>
            </a:r>
            <a:r>
              <a:rPr lang="en-GB" sz="2800" dirty="0">
                <a:solidFill>
                  <a:schemeClr val="bg1"/>
                </a:solidFill>
              </a:rPr>
              <a:t>Edge </a:t>
            </a:r>
            <a:r>
              <a:rPr lang="en-GB" sz="2800" dirty="0" err="1">
                <a:solidFill>
                  <a:schemeClr val="bg1"/>
                </a:solidFill>
              </a:rPr>
              <a:t>Subwaveform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 smtClean="0">
                <a:solidFill>
                  <a:schemeClr val="bg1"/>
                </a:solidFill>
              </a:rPr>
              <a:t>retracker</a:t>
            </a:r>
            <a:r>
              <a:rPr lang="en-GB" sz="2800" dirty="0" smtClean="0">
                <a:solidFill>
                  <a:schemeClr val="bg1"/>
                </a:solidFill>
              </a:rPr>
              <a:t>)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2217" y="870871"/>
            <a:ext cx="118697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dirty="0" smtClean="0">
                <a:solidFill>
                  <a:schemeClr val="bg1"/>
                </a:solidFill>
              </a:rPr>
              <a:t>Leading-edge </a:t>
            </a:r>
            <a:r>
              <a:rPr lang="en-GB" sz="1600" dirty="0">
                <a:solidFill>
                  <a:schemeClr val="bg1"/>
                </a:solidFill>
              </a:rPr>
              <a:t>only </a:t>
            </a:r>
            <a:r>
              <a:rPr lang="en-GB" sz="1600" dirty="0" err="1" smtClean="0">
                <a:solidFill>
                  <a:schemeClr val="bg1"/>
                </a:solidFill>
              </a:rPr>
              <a:t>retracker</a:t>
            </a:r>
            <a:r>
              <a:rPr lang="en-GB" sz="1600" dirty="0" smtClean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GB" sz="1600" dirty="0">
              <a:solidFill>
                <a:schemeClr val="bg1"/>
              </a:solidFill>
            </a:endParaRPr>
          </a:p>
          <a:p>
            <a:pPr algn="just"/>
            <a:r>
              <a:rPr lang="en-GB" sz="1600" dirty="0" smtClean="0">
                <a:solidFill>
                  <a:schemeClr val="bg1"/>
                </a:solidFill>
              </a:rPr>
              <a:t>Applicable </a:t>
            </a:r>
            <a:r>
              <a:rPr lang="en-GB" sz="1600" dirty="0">
                <a:solidFill>
                  <a:schemeClr val="bg1"/>
                </a:solidFill>
              </a:rPr>
              <a:t>to all the pulse-limited altimetry </a:t>
            </a:r>
            <a:r>
              <a:rPr lang="en-GB" sz="1600" dirty="0" smtClean="0">
                <a:solidFill>
                  <a:schemeClr val="bg1"/>
                </a:solidFill>
              </a:rPr>
              <a:t>missions &amp; now also to SAR mission (Baltic+ SEAL Project).</a:t>
            </a:r>
          </a:p>
          <a:p>
            <a:pPr algn="just"/>
            <a:endParaRPr lang="en-GB" sz="1600" dirty="0">
              <a:solidFill>
                <a:schemeClr val="bg1"/>
              </a:solidFill>
            </a:endParaRPr>
          </a:p>
          <a:p>
            <a:pPr algn="just"/>
            <a:r>
              <a:rPr lang="en-GB" sz="1600" dirty="0" smtClean="0">
                <a:solidFill>
                  <a:schemeClr val="bg1"/>
                </a:solidFill>
              </a:rPr>
              <a:t>Aims at </a:t>
            </a:r>
            <a:r>
              <a:rPr lang="en-GB" sz="1600" dirty="0" err="1" smtClean="0">
                <a:solidFill>
                  <a:schemeClr val="bg1"/>
                </a:solidFill>
              </a:rPr>
              <a:t>retracking</a:t>
            </a:r>
            <a:r>
              <a:rPr lang="en-GB" sz="1600" dirty="0" smtClean="0">
                <a:solidFill>
                  <a:schemeClr val="bg1"/>
                </a:solidFill>
              </a:rPr>
              <a:t> </a:t>
            </a:r>
            <a:r>
              <a:rPr lang="en-GB" sz="1600" dirty="0">
                <a:solidFill>
                  <a:schemeClr val="bg1"/>
                </a:solidFill>
              </a:rPr>
              <a:t>both open ocean and coastal data with the same accuracy using just one algorithm</a:t>
            </a:r>
            <a:r>
              <a:rPr lang="en-GB" sz="1600" dirty="0" smtClean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GB" sz="1600" dirty="0">
              <a:solidFill>
                <a:schemeClr val="bg1"/>
              </a:solidFill>
            </a:endParaRPr>
          </a:p>
          <a:p>
            <a:pPr algn="just"/>
            <a:r>
              <a:rPr lang="en-GB" sz="1600" dirty="0" smtClean="0">
                <a:solidFill>
                  <a:schemeClr val="bg1"/>
                </a:solidFill>
              </a:rPr>
              <a:t>Selects </a:t>
            </a:r>
            <a:r>
              <a:rPr lang="en-GB" sz="1600" dirty="0">
                <a:solidFill>
                  <a:schemeClr val="bg1"/>
                </a:solidFill>
              </a:rPr>
              <a:t>part of each returned echo and models it with a classic “open ocean” Brown functional </a:t>
            </a:r>
            <a:r>
              <a:rPr lang="en-GB" sz="1600" dirty="0" smtClean="0">
                <a:solidFill>
                  <a:schemeClr val="bg1"/>
                </a:solidFill>
              </a:rPr>
              <a:t>form.</a:t>
            </a:r>
          </a:p>
          <a:p>
            <a:pPr algn="just"/>
            <a:endParaRPr lang="en-GB" sz="1600" dirty="0">
              <a:solidFill>
                <a:schemeClr val="bg1"/>
              </a:solidFill>
            </a:endParaRPr>
          </a:p>
          <a:p>
            <a:pPr algn="just"/>
            <a:r>
              <a:rPr lang="en-GB" sz="1600" dirty="0" smtClean="0">
                <a:solidFill>
                  <a:schemeClr val="bg1"/>
                </a:solidFill>
              </a:rPr>
              <a:t>By </a:t>
            </a:r>
            <a:r>
              <a:rPr lang="en-GB" sz="1600" dirty="0">
                <a:solidFill>
                  <a:schemeClr val="bg1"/>
                </a:solidFill>
              </a:rPr>
              <a:t>avoiding echoes from bright targets along the trailing edge, </a:t>
            </a:r>
            <a:r>
              <a:rPr lang="en-GB" sz="1600" u="sng" dirty="0">
                <a:solidFill>
                  <a:srgbClr val="FFC000"/>
                </a:solidFill>
              </a:rPr>
              <a:t>it is capable of retrieving more </a:t>
            </a:r>
            <a:r>
              <a:rPr lang="en-GB" sz="1600" u="sng" dirty="0" smtClean="0">
                <a:solidFill>
                  <a:srgbClr val="FFC000"/>
                </a:solidFill>
              </a:rPr>
              <a:t>coastal waveforms </a:t>
            </a:r>
            <a:r>
              <a:rPr lang="en-GB" sz="1600" u="sng" dirty="0">
                <a:solidFill>
                  <a:srgbClr val="FFC000"/>
                </a:solidFill>
              </a:rPr>
              <a:t>than the standard processing</a:t>
            </a:r>
            <a:r>
              <a:rPr lang="en-GB" sz="1600" dirty="0">
                <a:solidFill>
                  <a:schemeClr val="bg1"/>
                </a:solidFill>
              </a:rPr>
              <a:t>. </a:t>
            </a:r>
            <a:endParaRPr lang="en-GB" sz="16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784" y="3485877"/>
            <a:ext cx="10499458" cy="28238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205126" y="6467939"/>
            <a:ext cx="27414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i="1" dirty="0" smtClean="0">
                <a:solidFill>
                  <a:schemeClr val="bg1"/>
                </a:solidFill>
              </a:rPr>
              <a:t>Credit: </a:t>
            </a:r>
            <a:r>
              <a:rPr lang="en-GB" sz="1400" i="1" dirty="0" err="1" smtClean="0">
                <a:solidFill>
                  <a:schemeClr val="bg1"/>
                </a:solidFill>
              </a:rPr>
              <a:t>Passaro</a:t>
            </a:r>
            <a:r>
              <a:rPr lang="en-GB" sz="1400" i="1" dirty="0" smtClean="0">
                <a:solidFill>
                  <a:schemeClr val="bg1"/>
                </a:solidFill>
              </a:rPr>
              <a:t> et. al, 2014.</a:t>
            </a:r>
            <a:endParaRPr lang="en-GB" sz="1400" i="1" dirty="0"/>
          </a:p>
        </p:txBody>
      </p:sp>
    </p:spTree>
    <p:extLst>
      <p:ext uri="{BB962C8B-B14F-4D97-AF65-F5344CB8AC3E}">
        <p14:creationId xmlns:p14="http://schemas.microsoft.com/office/powerpoint/2010/main" val="361751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3520" y="189404"/>
            <a:ext cx="10485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</a:rPr>
              <a:t>ALES (Adaptive Leading </a:t>
            </a:r>
            <a:r>
              <a:rPr lang="en-GB" sz="2800" dirty="0">
                <a:solidFill>
                  <a:schemeClr val="bg1"/>
                </a:solidFill>
              </a:rPr>
              <a:t>Edge </a:t>
            </a:r>
            <a:r>
              <a:rPr lang="en-GB" sz="2800" dirty="0" err="1">
                <a:solidFill>
                  <a:schemeClr val="bg1"/>
                </a:solidFill>
              </a:rPr>
              <a:t>Subwaveform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 smtClean="0">
                <a:solidFill>
                  <a:schemeClr val="bg1"/>
                </a:solidFill>
              </a:rPr>
              <a:t>retracker</a:t>
            </a:r>
            <a:r>
              <a:rPr lang="en-GB" sz="2800" dirty="0" smtClean="0">
                <a:solidFill>
                  <a:schemeClr val="bg1"/>
                </a:solidFill>
              </a:rPr>
              <a:t>)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2217" y="856901"/>
            <a:ext cx="11869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600" dirty="0" smtClean="0">
                <a:solidFill>
                  <a:schemeClr val="bg1"/>
                </a:solidFill>
              </a:rPr>
              <a:t>By </a:t>
            </a:r>
            <a:r>
              <a:rPr lang="en-GB" sz="1600" dirty="0">
                <a:solidFill>
                  <a:schemeClr val="bg1"/>
                </a:solidFill>
              </a:rPr>
              <a:t>avoiding echoes from bright targets along the trailing edge, it is capable of retrieving more </a:t>
            </a:r>
            <a:r>
              <a:rPr lang="en-GB" sz="1600" dirty="0" smtClean="0">
                <a:solidFill>
                  <a:schemeClr val="bg1"/>
                </a:solidFill>
              </a:rPr>
              <a:t>coastal waveforms </a:t>
            </a:r>
            <a:r>
              <a:rPr lang="en-GB" sz="1600" dirty="0">
                <a:solidFill>
                  <a:schemeClr val="bg1"/>
                </a:solidFill>
              </a:rPr>
              <a:t>than the standard processing. </a:t>
            </a:r>
            <a:endParaRPr lang="en-GB" sz="16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684" t="32730" r="5614" b="9882"/>
          <a:stretch/>
        </p:blipFill>
        <p:spPr>
          <a:xfrm>
            <a:off x="223520" y="1585953"/>
            <a:ext cx="11919285" cy="448955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205126" y="6467939"/>
            <a:ext cx="27414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i="1" dirty="0" smtClean="0">
                <a:solidFill>
                  <a:schemeClr val="bg1"/>
                </a:solidFill>
              </a:rPr>
              <a:t>Credit: </a:t>
            </a:r>
            <a:r>
              <a:rPr lang="en-GB" sz="1400" i="1" dirty="0" err="1" smtClean="0">
                <a:solidFill>
                  <a:schemeClr val="bg1"/>
                </a:solidFill>
              </a:rPr>
              <a:t>Passaro</a:t>
            </a:r>
            <a:r>
              <a:rPr lang="en-GB" sz="1400" i="1" dirty="0" smtClean="0">
                <a:solidFill>
                  <a:schemeClr val="bg1"/>
                </a:solidFill>
              </a:rPr>
              <a:t> et. al, 2014.</a:t>
            </a:r>
            <a:endParaRPr lang="en-GB" sz="1400" i="1" dirty="0"/>
          </a:p>
        </p:txBody>
      </p:sp>
    </p:spTree>
    <p:extLst>
      <p:ext uri="{BB962C8B-B14F-4D97-AF65-F5344CB8AC3E}">
        <p14:creationId xmlns:p14="http://schemas.microsoft.com/office/powerpoint/2010/main" val="350274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isultati immagini per radar altimeter waveform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944" y="1721439"/>
            <a:ext cx="5531529" cy="4516003"/>
          </a:xfrm>
          <a:prstGeom prst="rect">
            <a:avLst/>
          </a:prstGeom>
          <a:noFill/>
          <a:extLst/>
        </p:spPr>
      </p:pic>
      <p:cxnSp>
        <p:nvCxnSpPr>
          <p:cNvPr id="11" name="Straight Arrow Connector 10"/>
          <p:cNvCxnSpPr/>
          <p:nvPr/>
        </p:nvCxnSpPr>
        <p:spPr>
          <a:xfrm>
            <a:off x="3515360" y="1613263"/>
            <a:ext cx="6064575" cy="4032625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0" y="989704"/>
            <a:ext cx="719328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1700" dirty="0" smtClean="0">
                <a:solidFill>
                  <a:schemeClr val="bg1"/>
                </a:solidFill>
              </a:rPr>
              <a:t>LRM altimeters use </a:t>
            </a:r>
            <a:r>
              <a:rPr lang="en-GB" sz="1700" dirty="0">
                <a:solidFill>
                  <a:schemeClr val="bg1"/>
                </a:solidFill>
              </a:rPr>
              <a:t>returns from </a:t>
            </a:r>
            <a:r>
              <a:rPr lang="en-GB" sz="1700" dirty="0">
                <a:solidFill>
                  <a:srgbClr val="FFFF00"/>
                </a:solidFill>
              </a:rPr>
              <a:t>the pulse-limited footprint </a:t>
            </a:r>
            <a:r>
              <a:rPr lang="en-GB" sz="1700" dirty="0">
                <a:solidFill>
                  <a:schemeClr val="bg1"/>
                </a:solidFill>
              </a:rPr>
              <a:t>(forming the </a:t>
            </a:r>
            <a:r>
              <a:rPr lang="en-GB" sz="1700" dirty="0">
                <a:solidFill>
                  <a:srgbClr val="FFFF00"/>
                </a:solidFill>
              </a:rPr>
              <a:t>leading edge</a:t>
            </a:r>
            <a:r>
              <a:rPr lang="en-GB" sz="1700" dirty="0">
                <a:solidFill>
                  <a:schemeClr val="bg1"/>
                </a:solidFill>
              </a:rPr>
              <a:t>) to estimate the minimum radar range at nadir. </a:t>
            </a:r>
            <a:endParaRPr lang="en-GB" sz="1700" dirty="0" smtClean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3520" y="284999"/>
            <a:ext cx="104851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 smtClean="0">
                <a:solidFill>
                  <a:schemeClr val="bg1"/>
                </a:solidFill>
              </a:rPr>
              <a:t>Limitations of LRM Altimetry</a:t>
            </a:r>
            <a:endParaRPr lang="en-GB" sz="30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/>
          <p:nvPr/>
        </p:nvPicPr>
        <p:blipFill rotWithShape="1">
          <a:blip r:embed="rId3"/>
          <a:srcRect l="57179" t="22336" r="6795" b="29117"/>
          <a:stretch/>
        </p:blipFill>
        <p:spPr bwMode="auto">
          <a:xfrm>
            <a:off x="114830" y="2250348"/>
            <a:ext cx="4956899" cy="37676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="" xmlns:mo="http://schemas.microsoft.com/office/mac/office/2008/main" xmlns:mv="urn:schemas-microsoft-com:mac:vml" xmlns:o="urn:schemas-microsoft-com:office:office" xmlns:v="urn:schemas-microsoft-com:vml" xmlns:w10="urn:schemas-microsoft-com:office:word" xmlns:w="http://schemas.openxmlformats.org/wordprocessingml/2006/main" xmlns:a14="http://schemas.microsoft.com/office/drawing/2010/main" xmlns:lc="http://schemas.openxmlformats.org/drawingml/2006/lockedCanvas"/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7278341" y="1221325"/>
            <a:ext cx="2397287" cy="2912862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07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011" y="2928330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dirty="0" smtClean="0">
                <a:solidFill>
                  <a:schemeClr val="bg1"/>
                </a:solidFill>
              </a:rPr>
              <a:t>The Coastal Zone</a:t>
            </a:r>
            <a:endParaRPr lang="en-GB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90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3520" y="189404"/>
            <a:ext cx="10485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</a:rPr>
              <a:t>The Coastal Zone –L1b waveform contamination </a:t>
            </a:r>
            <a:endParaRPr lang="en-GB" sz="30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5439" t="13080" r="24035" b="5829"/>
          <a:stretch/>
        </p:blipFill>
        <p:spPr>
          <a:xfrm>
            <a:off x="0" y="1235692"/>
            <a:ext cx="5063703" cy="45713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11580" t="14328" r="9035" b="5360"/>
          <a:stretch/>
        </p:blipFill>
        <p:spPr>
          <a:xfrm>
            <a:off x="5260061" y="1565842"/>
            <a:ext cx="6872899" cy="391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8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2240" y="186918"/>
            <a:ext cx="11247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/>
            <a:r>
              <a:rPr lang="en-GB" sz="3200" dirty="0">
                <a:solidFill>
                  <a:schemeClr val="bg1"/>
                </a:solidFill>
              </a:rPr>
              <a:t>On-board tracking </a:t>
            </a:r>
            <a:r>
              <a:rPr lang="en-GB" sz="3200" dirty="0" smtClean="0">
                <a:solidFill>
                  <a:schemeClr val="bg1"/>
                </a:solidFill>
              </a:rPr>
              <a:t>mode </a:t>
            </a:r>
            <a:r>
              <a:rPr lang="en-GB" sz="3200" dirty="0">
                <a:solidFill>
                  <a:schemeClr val="bg1"/>
                </a:solidFill>
              </a:rPr>
              <a:t>(CLOSED vs OPEN LOOP)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2240" y="1523295"/>
            <a:ext cx="703552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bg1"/>
                </a:solidFill>
              </a:rPr>
              <a:t>Needed to modify the </a:t>
            </a:r>
            <a:r>
              <a:rPr lang="en-GB" sz="1800" dirty="0">
                <a:solidFill>
                  <a:schemeClr val="bg1"/>
                </a:solidFill>
              </a:rPr>
              <a:t>position of its tracking window </a:t>
            </a:r>
            <a:r>
              <a:rPr lang="en-GB" sz="1800" dirty="0" smtClean="0">
                <a:solidFill>
                  <a:schemeClr val="bg1"/>
                </a:solidFill>
              </a:rPr>
              <a:t>and </a:t>
            </a:r>
            <a:r>
              <a:rPr lang="en-GB" sz="1800" dirty="0">
                <a:solidFill>
                  <a:schemeClr val="bg1"/>
                </a:solidFill>
              </a:rPr>
              <a:t>follow the </a:t>
            </a:r>
            <a:r>
              <a:rPr lang="en-GB" sz="1800" dirty="0" smtClean="0">
                <a:solidFill>
                  <a:schemeClr val="bg1"/>
                </a:solidFill>
              </a:rPr>
              <a:t>ground topography.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bg1"/>
                </a:solidFill>
              </a:rPr>
              <a:t>Automatically </a:t>
            </a:r>
            <a:r>
              <a:rPr lang="en-GB" sz="1800" dirty="0">
                <a:solidFill>
                  <a:schemeClr val="bg1"/>
                </a:solidFill>
              </a:rPr>
              <a:t>performed on board in “</a:t>
            </a:r>
            <a:r>
              <a:rPr lang="en-GB" sz="1800" dirty="0" smtClean="0">
                <a:solidFill>
                  <a:schemeClr val="bg1"/>
                </a:solidFill>
              </a:rPr>
              <a:t>closed-loop” mode by </a:t>
            </a:r>
            <a:r>
              <a:rPr lang="en-GB" sz="1800" dirty="0" err="1" smtClean="0">
                <a:solidFill>
                  <a:schemeClr val="bg1"/>
                </a:solidFill>
              </a:rPr>
              <a:t>centering</a:t>
            </a:r>
            <a:r>
              <a:rPr lang="en-GB" sz="1800" dirty="0" smtClean="0">
                <a:solidFill>
                  <a:schemeClr val="bg1"/>
                </a:solidFill>
              </a:rPr>
              <a:t> </a:t>
            </a:r>
            <a:r>
              <a:rPr lang="en-GB" sz="1800" dirty="0">
                <a:solidFill>
                  <a:schemeClr val="bg1"/>
                </a:solidFill>
              </a:rPr>
              <a:t>the </a:t>
            </a:r>
            <a:r>
              <a:rPr lang="en-GB" sz="1800" dirty="0" smtClean="0">
                <a:solidFill>
                  <a:schemeClr val="bg1"/>
                </a:solidFill>
              </a:rPr>
              <a:t>received signal</a:t>
            </a:r>
            <a:r>
              <a:rPr lang="en-GB" sz="1800" dirty="0">
                <a:solidFill>
                  <a:schemeClr val="bg1"/>
                </a:solidFill>
              </a:rPr>
              <a:t> </a:t>
            </a:r>
            <a:r>
              <a:rPr lang="en-GB" sz="1800" dirty="0" smtClean="0">
                <a:solidFill>
                  <a:schemeClr val="bg1"/>
                </a:solidFill>
              </a:rPr>
              <a:t>in </a:t>
            </a:r>
            <a:r>
              <a:rPr lang="en-GB" sz="1800" dirty="0">
                <a:solidFill>
                  <a:schemeClr val="bg1"/>
                </a:solidFill>
              </a:rPr>
              <a:t>the </a:t>
            </a:r>
            <a:r>
              <a:rPr lang="en-GB" sz="1800" dirty="0" smtClean="0">
                <a:solidFill>
                  <a:schemeClr val="bg1"/>
                </a:solidFill>
              </a:rPr>
              <a:t>window using the information from  past echoes.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</a:rPr>
              <a:t>W</a:t>
            </a:r>
            <a:r>
              <a:rPr lang="en-GB" sz="1800" dirty="0" smtClean="0">
                <a:solidFill>
                  <a:schemeClr val="bg1"/>
                </a:solidFill>
              </a:rPr>
              <a:t>henever </a:t>
            </a:r>
            <a:r>
              <a:rPr lang="en-GB" sz="1800" dirty="0">
                <a:solidFill>
                  <a:schemeClr val="bg1"/>
                </a:solidFill>
              </a:rPr>
              <a:t>there is some topography variation, there is no way to control which surface on the ground will be observed by the instrument in the closed-loop tracking mode</a:t>
            </a:r>
            <a:r>
              <a:rPr lang="en-GB" sz="18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bg1"/>
                </a:solidFill>
              </a:rPr>
              <a:t>The signal is often lost and a “search mode” is </a:t>
            </a:r>
            <a:r>
              <a:rPr lang="en-GB" sz="1800" dirty="0">
                <a:solidFill>
                  <a:schemeClr val="bg1"/>
                </a:solidFill>
              </a:rPr>
              <a:t>triggered. </a:t>
            </a:r>
            <a:endParaRPr lang="en-GB" sz="1800" dirty="0" smtClean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</a:endParaRPr>
          </a:p>
        </p:txBody>
      </p:sp>
      <p:pic>
        <p:nvPicPr>
          <p:cNvPr id="5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973" y="1643835"/>
            <a:ext cx="4730731" cy="35895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14502" y="6449998"/>
            <a:ext cx="297549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Credit: </a:t>
            </a:r>
            <a:r>
              <a:rPr lang="en-GB" sz="1300" i="1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Biancamaria</a:t>
            </a:r>
            <a:r>
              <a:rPr lang="en-GB" sz="1300" i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et al. (2017)</a:t>
            </a:r>
            <a:endParaRPr lang="en-GB" sz="13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90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2240" y="186918"/>
            <a:ext cx="11247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/>
            <a:r>
              <a:rPr lang="en-GB" sz="3200" dirty="0">
                <a:solidFill>
                  <a:schemeClr val="bg1"/>
                </a:solidFill>
              </a:rPr>
              <a:t>On-board tracking </a:t>
            </a:r>
            <a:r>
              <a:rPr lang="en-GB" sz="3200" dirty="0" smtClean="0">
                <a:solidFill>
                  <a:schemeClr val="bg1"/>
                </a:solidFill>
              </a:rPr>
              <a:t>mode </a:t>
            </a:r>
            <a:r>
              <a:rPr lang="en-GB" sz="3200" dirty="0">
                <a:solidFill>
                  <a:schemeClr val="bg1"/>
                </a:solidFill>
              </a:rPr>
              <a:t>(CLOSED vs OPEN LOOP)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2240" y="1964203"/>
            <a:ext cx="66640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To overcome this issue, a new tracking mode, the Doris Immediate Orbit on </a:t>
            </a:r>
            <a:r>
              <a:rPr lang="en-GB" sz="2000" dirty="0" smtClean="0">
                <a:solidFill>
                  <a:schemeClr val="bg1"/>
                </a:solidFill>
              </a:rPr>
              <a:t>board </a:t>
            </a:r>
            <a:r>
              <a:rPr lang="en-GB" sz="2000" dirty="0" err="1" smtClean="0">
                <a:solidFill>
                  <a:schemeClr val="bg1"/>
                </a:solidFill>
              </a:rPr>
              <a:t>DEtermination</a:t>
            </a:r>
            <a:r>
              <a:rPr lang="en-GB" sz="2000" dirty="0" smtClean="0">
                <a:solidFill>
                  <a:schemeClr val="bg1"/>
                </a:solidFill>
              </a:rPr>
              <a:t>/Digital </a:t>
            </a:r>
            <a:r>
              <a:rPr lang="en-GB" sz="2000" dirty="0">
                <a:solidFill>
                  <a:schemeClr val="bg1"/>
                </a:solidFill>
              </a:rPr>
              <a:t>Elevation Model (</a:t>
            </a:r>
            <a:r>
              <a:rPr lang="en-GB" sz="2000" dirty="0" smtClean="0">
                <a:solidFill>
                  <a:schemeClr val="bg1"/>
                </a:solidFill>
              </a:rPr>
              <a:t>DIODE/DEM) mode</a:t>
            </a:r>
            <a:r>
              <a:rPr lang="en-GB" sz="2000" dirty="0">
                <a:solidFill>
                  <a:schemeClr val="bg1"/>
                </a:solidFill>
              </a:rPr>
              <a:t>, has been </a:t>
            </a:r>
            <a:r>
              <a:rPr lang="en-GB" sz="2000" dirty="0" smtClean="0">
                <a:solidFill>
                  <a:schemeClr val="bg1"/>
                </a:solidFill>
              </a:rPr>
              <a:t>implemented. </a:t>
            </a:r>
            <a:endParaRPr lang="en-GB" sz="2000" dirty="0">
              <a:solidFill>
                <a:schemeClr val="bg1"/>
              </a:solidFill>
            </a:endParaRPr>
          </a:p>
          <a:p>
            <a:pPr algn="just"/>
            <a:endParaRPr lang="en-GB" sz="20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bg1"/>
                </a:solidFill>
              </a:rPr>
              <a:t>In </a:t>
            </a:r>
            <a:r>
              <a:rPr lang="en-GB" sz="2000" dirty="0">
                <a:solidFill>
                  <a:schemeClr val="bg1"/>
                </a:solidFill>
              </a:rPr>
              <a:t>this case, the satellite/ground range is not estimated automatically from </a:t>
            </a:r>
            <a:r>
              <a:rPr lang="en-GB" sz="2000" dirty="0" smtClean="0">
                <a:solidFill>
                  <a:schemeClr val="bg1"/>
                </a:solidFill>
              </a:rPr>
              <a:t>formerly measured </a:t>
            </a:r>
            <a:r>
              <a:rPr lang="en-GB" sz="2000" dirty="0">
                <a:solidFill>
                  <a:schemeClr val="bg1"/>
                </a:solidFill>
              </a:rPr>
              <a:t>signal, but using a DEM stored on </a:t>
            </a:r>
            <a:r>
              <a:rPr lang="en-GB" sz="2000" dirty="0" smtClean="0">
                <a:solidFill>
                  <a:schemeClr val="bg1"/>
                </a:solidFill>
              </a:rPr>
              <a:t>board</a:t>
            </a: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086" y="1539065"/>
            <a:ext cx="4954438" cy="37125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914502" y="6449998"/>
            <a:ext cx="2975495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Credit: </a:t>
            </a:r>
            <a:r>
              <a:rPr lang="en-GB" sz="1300" i="1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Biancamaria</a:t>
            </a:r>
            <a:r>
              <a:rPr lang="en-GB" sz="1300" i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et al. (2017)</a:t>
            </a:r>
            <a:endParaRPr lang="en-GB" sz="1300" i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87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3520" y="189404"/>
            <a:ext cx="11247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/>
            <a:r>
              <a:rPr lang="en-GB" sz="3200" dirty="0">
                <a:solidFill>
                  <a:schemeClr val="bg1"/>
                </a:solidFill>
              </a:rPr>
              <a:t>On-board tracking </a:t>
            </a:r>
            <a:r>
              <a:rPr lang="en-GB" sz="3200" dirty="0" smtClean="0">
                <a:solidFill>
                  <a:schemeClr val="bg1"/>
                </a:solidFill>
              </a:rPr>
              <a:t>mode </a:t>
            </a:r>
            <a:r>
              <a:rPr lang="en-GB" sz="3200" dirty="0">
                <a:solidFill>
                  <a:schemeClr val="bg1"/>
                </a:solidFill>
              </a:rPr>
              <a:t>(CLOSED vs OPEN LOOP)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0789" t="14951" r="8509" b="4736"/>
          <a:stretch/>
        </p:blipFill>
        <p:spPr>
          <a:xfrm>
            <a:off x="4364181" y="1300074"/>
            <a:ext cx="7729271" cy="432671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3127" y="2124601"/>
            <a:ext cx="428105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Over oceans, </a:t>
            </a:r>
            <a:r>
              <a:rPr lang="en-GB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performance </a:t>
            </a:r>
            <a:r>
              <a:rPr lang="en-GB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 equivalent to the autonomous tracking </a:t>
            </a:r>
            <a:r>
              <a:rPr lang="en-GB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mode, </a:t>
            </a:r>
            <a:r>
              <a:rPr lang="en-GB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with an obvious improvement in coastal areas for land-to-water transitions. </a:t>
            </a:r>
          </a:p>
        </p:txBody>
      </p:sp>
    </p:spTree>
    <p:extLst>
      <p:ext uri="{BB962C8B-B14F-4D97-AF65-F5344CB8AC3E}">
        <p14:creationId xmlns:p14="http://schemas.microsoft.com/office/powerpoint/2010/main" val="244136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011" y="2928330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dirty="0" smtClean="0">
                <a:solidFill>
                  <a:schemeClr val="bg1"/>
                </a:solidFill>
              </a:rPr>
              <a:t>The  Analysis of the Estimates</a:t>
            </a:r>
            <a:endParaRPr lang="en-GB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88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3520" y="189404"/>
            <a:ext cx="10485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</a:rPr>
              <a:t>Analysis of the estimates</a:t>
            </a:r>
            <a:endParaRPr lang="en-GB" sz="30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3520" y="1000152"/>
            <a:ext cx="7318017" cy="5062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700" b="1" dirty="0" smtClean="0">
                <a:solidFill>
                  <a:srgbClr val="FFC000"/>
                </a:solidFill>
              </a:rPr>
              <a:t>Precision Assessment </a:t>
            </a:r>
            <a:r>
              <a:rPr lang="en-GB" sz="1700" dirty="0" smtClean="0">
                <a:solidFill>
                  <a:schemeClr val="bg1"/>
                </a:solidFill>
              </a:rPr>
              <a:t>calls </a:t>
            </a:r>
            <a:r>
              <a:rPr lang="en-GB" sz="1700" dirty="0">
                <a:solidFill>
                  <a:schemeClr val="bg1"/>
                </a:solidFill>
              </a:rPr>
              <a:t>for a</a:t>
            </a:r>
            <a:r>
              <a:rPr lang="en-GB" sz="1700" dirty="0">
                <a:solidFill>
                  <a:srgbClr val="FFC000"/>
                </a:solidFill>
              </a:rPr>
              <a:t> </a:t>
            </a:r>
            <a:r>
              <a:rPr lang="en-GB" sz="1700" b="1" dirty="0">
                <a:solidFill>
                  <a:srgbClr val="FFC000"/>
                </a:solidFill>
              </a:rPr>
              <a:t>verification </a:t>
            </a:r>
            <a:r>
              <a:rPr lang="en-GB" sz="1700" dirty="0">
                <a:solidFill>
                  <a:schemeClr val="bg1"/>
                </a:solidFill>
              </a:rPr>
              <a:t>of the data – </a:t>
            </a:r>
            <a:r>
              <a:rPr lang="en-GB" sz="1700" dirty="0" smtClean="0">
                <a:solidFill>
                  <a:schemeClr val="bg1"/>
                </a:solidFill>
              </a:rPr>
              <a:t>i.e. an </a:t>
            </a:r>
            <a:r>
              <a:rPr lang="en-GB" sz="1700" dirty="0">
                <a:solidFill>
                  <a:schemeClr val="bg1"/>
                </a:solidFill>
              </a:rPr>
              <a:t>assessment of the repeatability of the measurement </a:t>
            </a:r>
            <a:r>
              <a:rPr lang="en-GB" sz="1700" u="sng" dirty="0">
                <a:solidFill>
                  <a:schemeClr val="bg1"/>
                </a:solidFill>
              </a:rPr>
              <a:t>depending essentially </a:t>
            </a:r>
            <a:r>
              <a:rPr lang="en-GB" sz="1700" u="sng" dirty="0" smtClean="0">
                <a:solidFill>
                  <a:schemeClr val="bg1"/>
                </a:solidFill>
              </a:rPr>
              <a:t>on instrumental </a:t>
            </a:r>
            <a:r>
              <a:rPr lang="en-GB" sz="1700" u="sng" dirty="0">
                <a:solidFill>
                  <a:schemeClr val="bg1"/>
                </a:solidFill>
              </a:rPr>
              <a:t>noise</a:t>
            </a:r>
            <a:r>
              <a:rPr lang="en-GB" sz="1700" dirty="0" smtClean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GB" sz="1700" dirty="0">
              <a:solidFill>
                <a:schemeClr val="bg1"/>
              </a:solidFill>
            </a:endParaRPr>
          </a:p>
          <a:p>
            <a:pPr algn="just"/>
            <a:endParaRPr lang="en-GB" sz="1700" dirty="0" smtClean="0">
              <a:solidFill>
                <a:schemeClr val="bg1"/>
              </a:solidFill>
            </a:endParaRPr>
          </a:p>
          <a:p>
            <a:pPr algn="just"/>
            <a:endParaRPr lang="en-GB" sz="1700" dirty="0">
              <a:solidFill>
                <a:schemeClr val="bg1"/>
              </a:solidFill>
            </a:endParaRPr>
          </a:p>
          <a:p>
            <a:pPr algn="just"/>
            <a:endParaRPr lang="en-GB" sz="1700" dirty="0" smtClean="0">
              <a:solidFill>
                <a:schemeClr val="bg1"/>
              </a:solidFill>
            </a:endParaRPr>
          </a:p>
          <a:p>
            <a:pPr algn="just"/>
            <a:endParaRPr lang="en-GB" sz="1700" dirty="0">
              <a:solidFill>
                <a:schemeClr val="bg1"/>
              </a:solidFill>
            </a:endParaRPr>
          </a:p>
          <a:p>
            <a:pPr algn="just"/>
            <a:endParaRPr lang="en-GB" sz="1700" dirty="0" smtClean="0">
              <a:solidFill>
                <a:schemeClr val="bg1"/>
              </a:solidFill>
            </a:endParaRPr>
          </a:p>
          <a:p>
            <a:pPr algn="just"/>
            <a:endParaRPr lang="en-GB" sz="1700" dirty="0" smtClean="0">
              <a:solidFill>
                <a:schemeClr val="bg1"/>
              </a:solidFill>
            </a:endParaRPr>
          </a:p>
          <a:p>
            <a:pPr algn="just"/>
            <a:endParaRPr lang="en-GB" sz="17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700" b="1" dirty="0">
                <a:solidFill>
                  <a:srgbClr val="FFC000"/>
                </a:solidFill>
              </a:rPr>
              <a:t>A</a:t>
            </a:r>
            <a:r>
              <a:rPr lang="en-GB" sz="1700" b="1" dirty="0" smtClean="0">
                <a:solidFill>
                  <a:srgbClr val="FFC000"/>
                </a:solidFill>
              </a:rPr>
              <a:t>ccuracy </a:t>
            </a:r>
            <a:r>
              <a:rPr lang="en-GB" sz="1700" b="1" dirty="0">
                <a:solidFill>
                  <a:srgbClr val="FFC000"/>
                </a:solidFill>
              </a:rPr>
              <a:t>assessment </a:t>
            </a:r>
            <a:r>
              <a:rPr lang="en-GB" sz="1700" dirty="0">
                <a:solidFill>
                  <a:schemeClr val="bg1"/>
                </a:solidFill>
              </a:rPr>
              <a:t>calls for a </a:t>
            </a:r>
            <a:r>
              <a:rPr lang="en-GB" sz="1700" b="1" dirty="0">
                <a:solidFill>
                  <a:srgbClr val="FFC000"/>
                </a:solidFill>
              </a:rPr>
              <a:t>validation</a:t>
            </a:r>
            <a:r>
              <a:rPr lang="en-GB" sz="1700" b="1" dirty="0">
                <a:solidFill>
                  <a:schemeClr val="bg1"/>
                </a:solidFill>
              </a:rPr>
              <a:t> </a:t>
            </a:r>
            <a:r>
              <a:rPr lang="en-GB" sz="1700" dirty="0">
                <a:solidFill>
                  <a:schemeClr val="bg1"/>
                </a:solidFill>
              </a:rPr>
              <a:t>to </a:t>
            </a:r>
            <a:r>
              <a:rPr lang="en-GB" sz="1700" dirty="0" smtClean="0">
                <a:solidFill>
                  <a:schemeClr val="bg1"/>
                </a:solidFill>
              </a:rPr>
              <a:t>be carried </a:t>
            </a:r>
            <a:r>
              <a:rPr lang="en-GB" sz="1700" dirty="0">
                <a:solidFill>
                  <a:schemeClr val="bg1"/>
                </a:solidFill>
              </a:rPr>
              <a:t>out against </a:t>
            </a:r>
            <a:r>
              <a:rPr lang="en-GB" sz="1700" u="sng" dirty="0">
                <a:solidFill>
                  <a:schemeClr val="bg1"/>
                </a:solidFill>
              </a:rPr>
              <a:t>independent measurements</a:t>
            </a:r>
            <a:r>
              <a:rPr lang="en-GB" sz="1700" dirty="0">
                <a:solidFill>
                  <a:schemeClr val="bg1"/>
                </a:solidFill>
              </a:rPr>
              <a:t> such as those provided by </a:t>
            </a:r>
            <a:r>
              <a:rPr lang="en-GB" sz="1700" u="sng" dirty="0">
                <a:solidFill>
                  <a:schemeClr val="bg1"/>
                </a:solidFill>
              </a:rPr>
              <a:t>tide gauges</a:t>
            </a:r>
            <a:r>
              <a:rPr lang="en-GB" sz="1700" dirty="0">
                <a:solidFill>
                  <a:schemeClr val="bg1"/>
                </a:solidFill>
              </a:rPr>
              <a:t>, </a:t>
            </a:r>
            <a:r>
              <a:rPr lang="en-GB" sz="1700" dirty="0" smtClean="0">
                <a:solidFill>
                  <a:schemeClr val="bg1"/>
                </a:solidFill>
              </a:rPr>
              <a:t>to check </a:t>
            </a:r>
            <a:r>
              <a:rPr lang="en-GB" sz="1700" dirty="0">
                <a:solidFill>
                  <a:schemeClr val="bg1"/>
                </a:solidFill>
              </a:rPr>
              <a:t>for the existence of biases or trends. </a:t>
            </a:r>
            <a:endParaRPr lang="en-GB" sz="1700" dirty="0" smtClean="0">
              <a:solidFill>
                <a:schemeClr val="bg1"/>
              </a:solidFill>
            </a:endParaRPr>
          </a:p>
          <a:p>
            <a:pPr algn="just"/>
            <a:endParaRPr lang="en-GB" sz="17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700" dirty="0">
                <a:solidFill>
                  <a:schemeClr val="bg1"/>
                </a:solidFill>
              </a:rPr>
              <a:t>D</a:t>
            </a:r>
            <a:r>
              <a:rPr lang="en-GB" sz="1700" dirty="0" smtClean="0">
                <a:solidFill>
                  <a:schemeClr val="bg1"/>
                </a:solidFill>
              </a:rPr>
              <a:t>ependence </a:t>
            </a:r>
            <a:r>
              <a:rPr lang="en-GB" sz="1700" dirty="0">
                <a:solidFill>
                  <a:schemeClr val="bg1"/>
                </a:solidFill>
              </a:rPr>
              <a:t>of the results on both the </a:t>
            </a:r>
            <a:r>
              <a:rPr lang="en-GB" sz="1700" dirty="0" smtClean="0">
                <a:solidFill>
                  <a:schemeClr val="bg1"/>
                </a:solidFill>
              </a:rPr>
              <a:t>coastal morphology </a:t>
            </a:r>
            <a:r>
              <a:rPr lang="en-GB" sz="1700" dirty="0">
                <a:solidFill>
                  <a:schemeClr val="bg1"/>
                </a:solidFill>
              </a:rPr>
              <a:t>and the relative orientation of the sub-satellite track versus the </a:t>
            </a:r>
            <a:r>
              <a:rPr lang="en-GB" sz="1700" dirty="0" smtClean="0">
                <a:solidFill>
                  <a:schemeClr val="bg1"/>
                </a:solidFill>
              </a:rPr>
              <a:t>coastline.</a:t>
            </a:r>
            <a:endParaRPr lang="en-GB" sz="17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2456" t="63138" r="30965" b="19864"/>
          <a:stretch/>
        </p:blipFill>
        <p:spPr>
          <a:xfrm>
            <a:off x="1024108" y="2028738"/>
            <a:ext cx="6350769" cy="16600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49594" t="17832" r="20406" b="12018"/>
          <a:stretch/>
        </p:blipFill>
        <p:spPr>
          <a:xfrm>
            <a:off x="7944158" y="967667"/>
            <a:ext cx="4013973" cy="527964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914502" y="6449998"/>
            <a:ext cx="291458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Credit: ESA CP4O/CCN1 project </a:t>
            </a:r>
          </a:p>
        </p:txBody>
      </p:sp>
    </p:spTree>
    <p:extLst>
      <p:ext uri="{BB962C8B-B14F-4D97-AF65-F5344CB8AC3E}">
        <p14:creationId xmlns:p14="http://schemas.microsoft.com/office/powerpoint/2010/main" val="334806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3520" y="189404"/>
            <a:ext cx="10485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</a:rPr>
              <a:t>Tide Gauges</a:t>
            </a:r>
            <a:endParaRPr lang="en-GB" sz="30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3520" y="967667"/>
            <a:ext cx="6122959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bg1"/>
                </a:solidFill>
              </a:rPr>
              <a:t>An accuracy </a:t>
            </a:r>
            <a:r>
              <a:rPr lang="en-GB" sz="1600" dirty="0">
                <a:solidFill>
                  <a:schemeClr val="bg1"/>
                </a:solidFill>
              </a:rPr>
              <a:t>assessment calls for a </a:t>
            </a:r>
            <a:r>
              <a:rPr lang="en-GB" sz="1600" b="1" dirty="0">
                <a:solidFill>
                  <a:schemeClr val="bg1"/>
                </a:solidFill>
              </a:rPr>
              <a:t>validation </a:t>
            </a:r>
            <a:r>
              <a:rPr lang="en-GB" sz="1600" dirty="0">
                <a:solidFill>
                  <a:schemeClr val="bg1"/>
                </a:solidFill>
              </a:rPr>
              <a:t>to </a:t>
            </a:r>
            <a:r>
              <a:rPr lang="en-GB" sz="1600" dirty="0" smtClean="0">
                <a:solidFill>
                  <a:schemeClr val="bg1"/>
                </a:solidFill>
              </a:rPr>
              <a:t>be carried </a:t>
            </a:r>
            <a:r>
              <a:rPr lang="en-GB" sz="1600" dirty="0">
                <a:solidFill>
                  <a:schemeClr val="bg1"/>
                </a:solidFill>
              </a:rPr>
              <a:t>out against independent measurements such as those provided by tide gauges, </a:t>
            </a:r>
            <a:r>
              <a:rPr lang="en-GB" sz="1600" dirty="0" smtClean="0">
                <a:solidFill>
                  <a:schemeClr val="bg1"/>
                </a:solidFill>
              </a:rPr>
              <a:t>to check </a:t>
            </a:r>
            <a:r>
              <a:rPr lang="en-GB" sz="1600" dirty="0">
                <a:solidFill>
                  <a:schemeClr val="bg1"/>
                </a:solidFill>
              </a:rPr>
              <a:t>for the existence of biases or trends.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bg1"/>
                </a:solidFill>
              </a:rPr>
              <a:t>Gauges </a:t>
            </a:r>
            <a:r>
              <a:rPr lang="en-GB" sz="1600" dirty="0">
                <a:solidFill>
                  <a:schemeClr val="bg1"/>
                </a:solidFill>
              </a:rPr>
              <a:t>locally measure relative sea level, absolute </a:t>
            </a:r>
            <a:r>
              <a:rPr lang="en-GB" sz="1600" dirty="0" smtClean="0">
                <a:solidFill>
                  <a:schemeClr val="bg1"/>
                </a:solidFill>
              </a:rPr>
              <a:t>sea level </a:t>
            </a:r>
            <a:r>
              <a:rPr lang="en-GB" sz="1600" dirty="0">
                <a:solidFill>
                  <a:schemeClr val="bg1"/>
                </a:solidFill>
              </a:rPr>
              <a:t>if they are referenced to an ellipsoid (e.g. WGS84) with a GPS.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bg1"/>
                </a:solidFill>
              </a:rPr>
              <a:t>Tide </a:t>
            </a:r>
            <a:r>
              <a:rPr lang="en-GB" sz="1600" dirty="0">
                <a:solidFill>
                  <a:schemeClr val="bg1"/>
                </a:solidFill>
              </a:rPr>
              <a:t>gauge measurements (e.g. every </a:t>
            </a:r>
            <a:r>
              <a:rPr lang="en-GB" sz="1600" dirty="0" smtClean="0">
                <a:solidFill>
                  <a:schemeClr val="bg1"/>
                </a:solidFill>
              </a:rPr>
              <a:t>1 hour) </a:t>
            </a:r>
            <a:r>
              <a:rPr lang="en-GB" sz="1600" dirty="0">
                <a:solidFill>
                  <a:schemeClr val="bg1"/>
                </a:solidFill>
              </a:rPr>
              <a:t>are made with respect to a local fixed reference level on land.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bg1"/>
                </a:solidFill>
              </a:rPr>
              <a:t>Local </a:t>
            </a:r>
            <a:r>
              <a:rPr lang="en-GB" sz="1600" dirty="0">
                <a:solidFill>
                  <a:schemeClr val="bg1"/>
                </a:solidFill>
              </a:rPr>
              <a:t>vertical land motion can be corrected by using GPS data or glacial isostatic adjustment (GIA) </a:t>
            </a:r>
            <a:r>
              <a:rPr lang="en-GB" sz="1600" dirty="0" smtClean="0">
                <a:solidFill>
                  <a:schemeClr val="bg1"/>
                </a:solidFill>
              </a:rPr>
              <a:t>models.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bg1"/>
                </a:solidFill>
              </a:rPr>
              <a:t>When reference </a:t>
            </a:r>
            <a:r>
              <a:rPr lang="en-GB" sz="1600" dirty="0" err="1" smtClean="0">
                <a:solidFill>
                  <a:schemeClr val="bg1"/>
                </a:solidFill>
              </a:rPr>
              <a:t>datums</a:t>
            </a:r>
            <a:r>
              <a:rPr lang="en-GB" sz="1600" dirty="0" smtClean="0">
                <a:solidFill>
                  <a:schemeClr val="bg1"/>
                </a:solidFill>
              </a:rPr>
              <a:t> are different, a de-meaning (subtracting the mean from each set of observations so that they are zero--mean) shall be applied when comparing TG and Altimeter dataset after filtering out outliers.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77" t="27271" r="60439" b="31092"/>
          <a:stretch/>
        </p:blipFill>
        <p:spPr>
          <a:xfrm>
            <a:off x="6554710" y="1804403"/>
            <a:ext cx="5522055" cy="334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74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3520" y="189404"/>
            <a:ext cx="10485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</a:rPr>
              <a:t>Tide Gauges</a:t>
            </a:r>
            <a:endParaRPr lang="en-GB" sz="30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39328" y="1003881"/>
            <a:ext cx="470975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chemeClr val="bg1"/>
                </a:solidFill>
              </a:rPr>
              <a:t>The </a:t>
            </a:r>
            <a:r>
              <a:rPr lang="en-GB" sz="1800" dirty="0">
                <a:solidFill>
                  <a:schemeClr val="bg1"/>
                </a:solidFill>
              </a:rPr>
              <a:t>total sea </a:t>
            </a:r>
            <a:r>
              <a:rPr lang="en-GB" sz="1800" dirty="0" smtClean="0">
                <a:solidFill>
                  <a:schemeClr val="bg1"/>
                </a:solidFill>
              </a:rPr>
              <a:t>level </a:t>
            </a:r>
            <a:r>
              <a:rPr lang="en-GB" sz="1800" i="1" dirty="0">
                <a:solidFill>
                  <a:schemeClr val="bg1"/>
                </a:solidFill>
                <a:latin typeface="Helvetica-Oblique"/>
              </a:rPr>
              <a:t>TWLE </a:t>
            </a:r>
            <a:r>
              <a:rPr lang="en-GB" sz="1800" dirty="0" smtClean="0">
                <a:solidFill>
                  <a:schemeClr val="bg1"/>
                </a:solidFill>
              </a:rPr>
              <a:t>inclusive </a:t>
            </a:r>
            <a:r>
              <a:rPr lang="en-GB" sz="1800" dirty="0">
                <a:solidFill>
                  <a:schemeClr val="bg1"/>
                </a:solidFill>
              </a:rPr>
              <a:t>of ocean tides and atmospheric forcing (due to pressure and wind effects</a:t>
            </a:r>
            <a:r>
              <a:rPr lang="en-GB" sz="1800" dirty="0" smtClean="0">
                <a:solidFill>
                  <a:schemeClr val="bg1"/>
                </a:solidFill>
              </a:rPr>
              <a:t>) is typically considered.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chemeClr val="bg1"/>
              </a:solidFill>
            </a:endParaRPr>
          </a:p>
          <a:p>
            <a:pPr algn="just"/>
            <a:endParaRPr lang="en-GB" sz="1800" dirty="0" smtClean="0">
              <a:solidFill>
                <a:schemeClr val="bg1"/>
              </a:solidFill>
            </a:endParaRPr>
          </a:p>
          <a:p>
            <a:pPr algn="just"/>
            <a:endParaRPr lang="en-GB" sz="18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</a:rPr>
              <a:t>This quantity is immediately comparable with the level recorded by a tide gauge (Newhaven tide </a:t>
            </a:r>
            <a:r>
              <a:rPr lang="en-GB" sz="1800" dirty="0" smtClean="0">
                <a:solidFill>
                  <a:schemeClr val="bg1"/>
                </a:solidFill>
              </a:rPr>
              <a:t>gauge is located east of Brighton </a:t>
            </a:r>
            <a:r>
              <a:rPr lang="en-GB" sz="1800" dirty="0">
                <a:solidFill>
                  <a:schemeClr val="bg1"/>
                </a:solidFill>
              </a:rPr>
              <a:t>in the “Brighton Box</a:t>
            </a:r>
            <a:r>
              <a:rPr lang="en-GB" sz="1800" dirty="0" smtClean="0">
                <a:solidFill>
                  <a:schemeClr val="bg1"/>
                </a:solidFill>
              </a:rPr>
              <a:t>”).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518" y="3485054"/>
            <a:ext cx="5265441" cy="28631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3520" y="2568743"/>
            <a:ext cx="53074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i="1" dirty="0">
                <a:solidFill>
                  <a:schemeClr val="bg1"/>
                </a:solidFill>
                <a:latin typeface="Helvetica-Oblique"/>
              </a:rPr>
              <a:t>TWLE = Orbit </a:t>
            </a:r>
            <a:r>
              <a:rPr lang="en-GB" sz="2000" i="1" dirty="0" smtClean="0">
                <a:solidFill>
                  <a:schemeClr val="bg1"/>
                </a:solidFill>
                <a:latin typeface="Helvetica-Oblique"/>
              </a:rPr>
              <a:t>Altitude </a:t>
            </a:r>
            <a:r>
              <a:rPr lang="en-GB" sz="2000" i="1" dirty="0">
                <a:solidFill>
                  <a:schemeClr val="bg1"/>
                </a:solidFill>
                <a:latin typeface="Helvetica-Oblique"/>
              </a:rPr>
              <a:t>- Corrected Range - Mean Sea Surface +</a:t>
            </a:r>
          </a:p>
          <a:p>
            <a:pPr algn="ctr"/>
            <a:r>
              <a:rPr lang="en-GB" sz="2000" i="1" dirty="0">
                <a:solidFill>
                  <a:schemeClr val="bg1"/>
                </a:solidFill>
                <a:latin typeface="Helvetica-Oblique"/>
              </a:rPr>
              <a:t>- (Solid Earth Tide + Load Tide)</a:t>
            </a: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760" y="941917"/>
            <a:ext cx="3511168" cy="23753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5246" y="1289514"/>
            <a:ext cx="2685819" cy="168020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327571" y="6472363"/>
            <a:ext cx="366638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Credit: ESA </a:t>
            </a:r>
            <a:r>
              <a:rPr lang="en-GB" sz="1300" i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SLCCI &amp; CP4O/CCN1 </a:t>
            </a:r>
            <a:r>
              <a:rPr lang="en-GB" sz="13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project </a:t>
            </a:r>
          </a:p>
        </p:txBody>
      </p:sp>
    </p:spTree>
    <p:extLst>
      <p:ext uri="{BB962C8B-B14F-4D97-AF65-F5344CB8AC3E}">
        <p14:creationId xmlns:p14="http://schemas.microsoft.com/office/powerpoint/2010/main" val="343637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3520" y="190507"/>
            <a:ext cx="10485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solidFill>
                  <a:schemeClr val="bg1"/>
                </a:solidFill>
              </a:rPr>
              <a:t>Summary</a:t>
            </a:r>
            <a:endParaRPr lang="en-GB" sz="30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3520" y="1015171"/>
            <a:ext cx="11693346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bg1"/>
                </a:solidFill>
              </a:rPr>
              <a:t>LRM Altimetry presents limitations in terms of resolution (</a:t>
            </a:r>
            <a:r>
              <a:rPr lang="en-GB" sz="2000" dirty="0" smtClean="0">
                <a:solidFill>
                  <a:schemeClr val="bg1"/>
                </a:solidFill>
              </a:rPr>
              <a:t>SWH-dependency) </a:t>
            </a:r>
            <a:r>
              <a:rPr lang="en-GB" sz="2000" dirty="0" smtClean="0">
                <a:solidFill>
                  <a:schemeClr val="bg1"/>
                </a:solidFill>
              </a:rPr>
              <a:t>&amp; power exploitation.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bg1"/>
                </a:solidFill>
              </a:rPr>
              <a:t>SAR Altimetry allows, in its two forms (Unfocused &amp; Fully-Focused), to overcome such limitations also allowing to produce </a:t>
            </a:r>
            <a:r>
              <a:rPr lang="en-GB" sz="2000" dirty="0" err="1" smtClean="0">
                <a:solidFill>
                  <a:schemeClr val="bg1"/>
                </a:solidFill>
              </a:rPr>
              <a:t>pLRM</a:t>
            </a:r>
            <a:r>
              <a:rPr lang="en-GB" sz="2000" dirty="0" smtClean="0">
                <a:solidFill>
                  <a:schemeClr val="bg1"/>
                </a:solidFill>
              </a:rPr>
              <a:t> waveforms.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bg1"/>
                </a:solidFill>
              </a:rPr>
              <a:t>As LRM and SAR waveforms are different, specific </a:t>
            </a:r>
            <a:r>
              <a:rPr lang="en-GB" sz="2000" dirty="0" err="1" smtClean="0">
                <a:solidFill>
                  <a:schemeClr val="bg1"/>
                </a:solidFill>
              </a:rPr>
              <a:t>retrackers</a:t>
            </a:r>
            <a:r>
              <a:rPr lang="en-GB" sz="2000" dirty="0" smtClean="0">
                <a:solidFill>
                  <a:schemeClr val="bg1"/>
                </a:solidFill>
              </a:rPr>
              <a:t> have to be developed. </a:t>
            </a:r>
            <a:r>
              <a:rPr lang="en-GB" sz="2000" dirty="0" err="1" smtClean="0">
                <a:solidFill>
                  <a:schemeClr val="bg1"/>
                </a:solidFill>
              </a:rPr>
              <a:t>Retrackers</a:t>
            </a:r>
            <a:r>
              <a:rPr lang="en-GB" sz="2000" dirty="0" smtClean="0">
                <a:solidFill>
                  <a:schemeClr val="bg1"/>
                </a:solidFill>
              </a:rPr>
              <a:t> are also scenario-dependent.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bg1"/>
                </a:solidFill>
              </a:rPr>
              <a:t>Waveform contamination is a key  issue in coastal altimetry. ALES Sub-waveform and SAMOSA+ </a:t>
            </a:r>
            <a:r>
              <a:rPr lang="en-GB" sz="2000" dirty="0" err="1" smtClean="0">
                <a:solidFill>
                  <a:schemeClr val="bg1"/>
                </a:solidFill>
              </a:rPr>
              <a:t>retrackers</a:t>
            </a:r>
            <a:r>
              <a:rPr lang="en-GB" sz="2000" dirty="0" smtClean="0">
                <a:solidFill>
                  <a:schemeClr val="bg1"/>
                </a:solidFill>
              </a:rPr>
              <a:t>  allow to obtain more valid estimates close to the coast.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bg1"/>
                </a:solidFill>
              </a:rPr>
              <a:t>Coastal altimetry has benefited from the Open Loop tracking mode.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bg1"/>
                </a:solidFill>
              </a:rPr>
              <a:t>Tide gauges, </a:t>
            </a:r>
            <a:r>
              <a:rPr lang="en-GB" sz="2000" dirty="0">
                <a:solidFill>
                  <a:schemeClr val="bg1"/>
                </a:solidFill>
              </a:rPr>
              <a:t>buoys </a:t>
            </a:r>
            <a:r>
              <a:rPr lang="en-GB" sz="2000" dirty="0" smtClean="0">
                <a:solidFill>
                  <a:schemeClr val="bg1"/>
                </a:solidFill>
              </a:rPr>
              <a:t>and models provide validation data to infer the quality of altimetry processors and </a:t>
            </a:r>
            <a:r>
              <a:rPr lang="en-GB" sz="2000" dirty="0" err="1" smtClean="0">
                <a:solidFill>
                  <a:schemeClr val="bg1"/>
                </a:solidFill>
              </a:rPr>
              <a:t>retrackers</a:t>
            </a:r>
            <a:r>
              <a:rPr lang="en-GB" sz="2000" dirty="0" smtClean="0">
                <a:solidFill>
                  <a:schemeClr val="bg1"/>
                </a:solidFill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18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327571" y="6472363"/>
            <a:ext cx="366638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Credit: ESA </a:t>
            </a:r>
            <a:r>
              <a:rPr lang="en-GB" sz="1300" i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SLCCI &amp; CP4O/CCN1 </a:t>
            </a:r>
            <a:r>
              <a:rPr lang="en-GB" sz="1300" i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project </a:t>
            </a:r>
          </a:p>
        </p:txBody>
      </p:sp>
    </p:spTree>
    <p:extLst>
      <p:ext uri="{BB962C8B-B14F-4D97-AF65-F5344CB8AC3E}">
        <p14:creationId xmlns:p14="http://schemas.microsoft.com/office/powerpoint/2010/main" val="267432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23520" y="2358671"/>
                <a:ext cx="3063249" cy="1923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sz="1700" dirty="0" smtClean="0">
                    <a:solidFill>
                      <a:srgbClr val="FFC000"/>
                    </a:solidFill>
                  </a:rPr>
                  <a:t>Disadvantages</a:t>
                </a:r>
                <a:r>
                  <a:rPr lang="en-GB" sz="1700" dirty="0" smtClean="0">
                    <a:solidFill>
                      <a:schemeClr val="bg1"/>
                    </a:solidFill>
                  </a:rPr>
                  <a:t>: </a:t>
                </a:r>
              </a:p>
              <a:p>
                <a:pPr algn="just"/>
                <a:endParaRPr lang="en-GB" sz="1700" dirty="0" smtClean="0">
                  <a:solidFill>
                    <a:schemeClr val="bg1"/>
                  </a:solidFill>
                </a:endParaRPr>
              </a:p>
              <a:p>
                <a:pPr marL="285750" indent="-285750" algn="just">
                  <a:buFontTx/>
                  <a:buChar char="-"/>
                </a:pPr>
                <a:r>
                  <a:rPr lang="en-GB" sz="1700" dirty="0" smtClean="0">
                    <a:solidFill>
                      <a:schemeClr val="bg1"/>
                    </a:solidFill>
                  </a:rPr>
                  <a:t>Power wasted</a:t>
                </a:r>
              </a:p>
              <a:p>
                <a:pPr marL="285750" indent="-285750" algn="just">
                  <a:buFontTx/>
                  <a:buChar char="-"/>
                </a:pPr>
                <a:endParaRPr lang="en-GB" sz="1700" dirty="0">
                  <a:solidFill>
                    <a:schemeClr val="bg1"/>
                  </a:solidFill>
                </a:endParaRPr>
              </a:p>
              <a:p>
                <a:pPr marL="285750" indent="-285750" algn="just">
                  <a:buFontTx/>
                  <a:buChar char="-"/>
                </a:pPr>
                <a:r>
                  <a:rPr lang="en-GB" sz="1700" dirty="0" smtClean="0">
                    <a:solidFill>
                      <a:schemeClr val="bg1"/>
                    </a:solidFill>
                  </a:rPr>
                  <a:t>Increase </a:t>
                </a:r>
                <a:r>
                  <a:rPr lang="en-GB" sz="1700" dirty="0">
                    <a:solidFill>
                      <a:schemeClr val="bg1"/>
                    </a:solidFill>
                  </a:rPr>
                  <a:t>in footprint </a:t>
                </a:r>
                <a:r>
                  <a:rPr lang="en-GB" sz="1700" dirty="0" smtClean="0">
                    <a:solidFill>
                      <a:schemeClr val="bg1"/>
                    </a:solidFill>
                  </a:rPr>
                  <a:t>dimension (2-7 Km) </a:t>
                </a:r>
                <a:r>
                  <a:rPr lang="en-GB" sz="1700" dirty="0">
                    <a:solidFill>
                      <a:schemeClr val="bg1"/>
                    </a:solidFill>
                  </a:rPr>
                  <a:t>as </a:t>
                </a:r>
                <a:r>
                  <a:rPr lang="en-GB" sz="1700" dirty="0" smtClean="0">
                    <a:solidFill>
                      <a:schemeClr val="bg1"/>
                    </a:solidFill>
                  </a:rPr>
                  <a:t>SWH </a:t>
                </a:r>
                <a14:m>
                  <m:oMath xmlns:m="http://schemas.openxmlformats.org/officeDocument/2006/math">
                    <m:r>
                      <a:rPr lang="en-GB" sz="17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</m:oMath>
                </a14:m>
                <a:endParaRPr lang="en-GB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20" y="2358671"/>
                <a:ext cx="3063249" cy="1923604"/>
              </a:xfrm>
              <a:prstGeom prst="rect">
                <a:avLst/>
              </a:prstGeom>
              <a:blipFill rotWithShape="0">
                <a:blip r:embed="rId2"/>
                <a:stretch>
                  <a:fillRect l="-1394" t="-1270" r="-1195" b="-3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Risultati immagini per radar altimeter waveform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327" y="1134319"/>
            <a:ext cx="5446466" cy="4512003"/>
          </a:xfrm>
          <a:prstGeom prst="rect">
            <a:avLst/>
          </a:prstGeom>
          <a:noFill/>
          <a:extLst/>
        </p:spPr>
      </p:pic>
      <p:sp>
        <p:nvSpPr>
          <p:cNvPr id="5" name="TextBox 4"/>
          <p:cNvSpPr txBox="1"/>
          <p:nvPr/>
        </p:nvSpPr>
        <p:spPr>
          <a:xfrm>
            <a:off x="3556000" y="6079345"/>
            <a:ext cx="8829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</a:rPr>
              <a:t>Raney </a:t>
            </a:r>
            <a:r>
              <a:rPr lang="en-GB" sz="1000" dirty="0" smtClean="0">
                <a:solidFill>
                  <a:schemeClr val="bg1"/>
                </a:solidFill>
              </a:rPr>
              <a:t>R.K. </a:t>
            </a:r>
            <a:r>
              <a:rPr lang="en-GB" sz="1000" dirty="0">
                <a:solidFill>
                  <a:schemeClr val="bg1"/>
                </a:solidFill>
              </a:rPr>
              <a:t>(1998) The Delay/Doppler Radar Altimeter, </a:t>
            </a:r>
            <a:r>
              <a:rPr lang="en-GB" sz="1000" i="1" dirty="0">
                <a:solidFill>
                  <a:schemeClr val="bg1"/>
                </a:solidFill>
              </a:rPr>
              <a:t>IEEE T </a:t>
            </a:r>
            <a:r>
              <a:rPr lang="en-GB" sz="1000" i="1" dirty="0" err="1">
                <a:solidFill>
                  <a:schemeClr val="bg1"/>
                </a:solidFill>
              </a:rPr>
              <a:t>Geosci</a:t>
            </a:r>
            <a:r>
              <a:rPr lang="en-GB" sz="1000" i="1" dirty="0">
                <a:solidFill>
                  <a:schemeClr val="bg1"/>
                </a:solidFill>
              </a:rPr>
              <a:t> Remote</a:t>
            </a:r>
            <a:r>
              <a:rPr lang="en-GB" sz="1000" dirty="0">
                <a:solidFill>
                  <a:schemeClr val="bg1"/>
                </a:solidFill>
              </a:rPr>
              <a:t>, Vol. 36(5). https://doi.org/10.1109/36.718861</a:t>
            </a:r>
          </a:p>
          <a:p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3520" y="250254"/>
            <a:ext cx="104851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 smtClean="0">
                <a:solidFill>
                  <a:schemeClr val="bg1"/>
                </a:solidFill>
              </a:rPr>
              <a:t>Limitations of LRM Altimetry</a:t>
            </a:r>
            <a:endParaRPr lang="en-GB" sz="3000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995144" y="1427647"/>
            <a:ext cx="303028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1600" dirty="0" smtClean="0">
                <a:solidFill>
                  <a:schemeClr val="bg1"/>
                </a:solidFill>
              </a:rPr>
              <a:t>By </a:t>
            </a:r>
            <a:r>
              <a:rPr lang="en-GB" sz="1600" dirty="0">
                <a:solidFill>
                  <a:schemeClr val="bg1"/>
                </a:solidFill>
              </a:rPr>
              <a:t>looking </a:t>
            </a:r>
            <a:r>
              <a:rPr lang="en-GB" sz="1600" dirty="0">
                <a:solidFill>
                  <a:srgbClr val="FFFF00"/>
                </a:solidFill>
              </a:rPr>
              <a:t>at the trailing edge</a:t>
            </a:r>
            <a:r>
              <a:rPr lang="en-GB" sz="1600" dirty="0">
                <a:solidFill>
                  <a:schemeClr val="bg1"/>
                </a:solidFill>
              </a:rPr>
              <a:t>, it is clear that echoes from </a:t>
            </a:r>
            <a:r>
              <a:rPr lang="en-GB" sz="1600" dirty="0" err="1">
                <a:solidFill>
                  <a:schemeClr val="bg1"/>
                </a:solidFill>
              </a:rPr>
              <a:t>scatterers</a:t>
            </a:r>
            <a:r>
              <a:rPr lang="en-GB" sz="1600" dirty="0">
                <a:solidFill>
                  <a:schemeClr val="bg1"/>
                </a:solidFill>
              </a:rPr>
              <a:t> located outside the </a:t>
            </a:r>
            <a:r>
              <a:rPr lang="en-GB" sz="1600" b="1" dirty="0">
                <a:solidFill>
                  <a:schemeClr val="bg1"/>
                </a:solidFill>
              </a:rPr>
              <a:t>pulse-limited</a:t>
            </a:r>
            <a:r>
              <a:rPr lang="en-GB" sz="1600" dirty="0">
                <a:solidFill>
                  <a:schemeClr val="bg1"/>
                </a:solidFill>
              </a:rPr>
              <a:t> footprint appear at a relative greater </a:t>
            </a:r>
            <a:r>
              <a:rPr lang="en-GB" sz="1600" dirty="0" smtClean="0">
                <a:solidFill>
                  <a:schemeClr val="bg1"/>
                </a:solidFill>
              </a:rPr>
              <a:t>delay:</a:t>
            </a:r>
          </a:p>
          <a:p>
            <a:pPr algn="just"/>
            <a:endParaRPr lang="en-GB" sz="1600" dirty="0">
              <a:solidFill>
                <a:schemeClr val="bg1"/>
              </a:solidFill>
            </a:endParaRPr>
          </a:p>
          <a:p>
            <a:pPr algn="just"/>
            <a:endParaRPr lang="en-GB" sz="1600" dirty="0">
              <a:solidFill>
                <a:schemeClr val="bg1"/>
              </a:solidFill>
            </a:endParaRPr>
          </a:p>
          <a:p>
            <a:pPr algn="just"/>
            <a:endParaRPr lang="en-GB" sz="1600" dirty="0" smtClean="0">
              <a:solidFill>
                <a:schemeClr val="bg1"/>
              </a:solidFill>
            </a:endParaRPr>
          </a:p>
          <a:p>
            <a:pPr algn="just"/>
            <a:endParaRPr lang="en-GB" sz="1600" dirty="0">
              <a:solidFill>
                <a:schemeClr val="bg1"/>
              </a:solidFill>
            </a:endParaRPr>
          </a:p>
          <a:p>
            <a:pPr algn="just"/>
            <a:endParaRPr lang="en-GB" sz="1600" dirty="0" smtClean="0">
              <a:solidFill>
                <a:schemeClr val="bg1"/>
              </a:solidFill>
            </a:endParaRPr>
          </a:p>
          <a:p>
            <a:pPr algn="just"/>
            <a:r>
              <a:rPr lang="en-GB" sz="1600" dirty="0" smtClean="0">
                <a:solidFill>
                  <a:schemeClr val="bg1"/>
                </a:solidFill>
              </a:rPr>
              <a:t>Power </a:t>
            </a:r>
            <a:r>
              <a:rPr lang="en-GB" sz="1600" dirty="0">
                <a:solidFill>
                  <a:schemeClr val="bg1"/>
                </a:solidFill>
              </a:rPr>
              <a:t>is wasted in receiving echoes that cannot be used for range estimation. 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8378456" y="2325380"/>
            <a:ext cx="616688" cy="2395476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own Arrow 2"/>
          <p:cNvSpPr/>
          <p:nvPr/>
        </p:nvSpPr>
        <p:spPr>
          <a:xfrm>
            <a:off x="9922757" y="3053845"/>
            <a:ext cx="978703" cy="10624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224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011" y="2928330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000" dirty="0" smtClean="0">
                <a:solidFill>
                  <a:schemeClr val="bg1"/>
                </a:solidFill>
              </a:rPr>
              <a:t>Delay-Doppler SAR</a:t>
            </a:r>
            <a:endParaRPr lang="en-GB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17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321271"/>
            <a:ext cx="583474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Starting from these limitations, the </a:t>
            </a:r>
            <a:r>
              <a:rPr lang="en-GB" sz="2000" b="1" dirty="0">
                <a:solidFill>
                  <a:schemeClr val="bg1"/>
                </a:solidFill>
              </a:rPr>
              <a:t>Delay/Doppler processing </a:t>
            </a:r>
            <a:r>
              <a:rPr lang="en-GB" sz="2000" dirty="0">
                <a:solidFill>
                  <a:schemeClr val="bg1"/>
                </a:solidFill>
              </a:rPr>
              <a:t>(Raney 1998) aims at: </a:t>
            </a:r>
            <a:endParaRPr lang="en-GB" sz="2000" dirty="0" smtClean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bg1"/>
                </a:solidFill>
              </a:rPr>
              <a:t>1</a:t>
            </a:r>
            <a:r>
              <a:rPr lang="en-GB" sz="2000" dirty="0">
                <a:solidFill>
                  <a:schemeClr val="bg1"/>
                </a:solidFill>
              </a:rPr>
              <a:t>) </a:t>
            </a:r>
            <a:r>
              <a:rPr lang="en-GB" sz="2000" dirty="0">
                <a:solidFill>
                  <a:srgbClr val="FFC000"/>
                </a:solidFill>
              </a:rPr>
              <a:t>better exploiting the transmitted energy </a:t>
            </a:r>
            <a:r>
              <a:rPr lang="en-GB" sz="2000" dirty="0">
                <a:solidFill>
                  <a:schemeClr val="bg1"/>
                </a:solidFill>
              </a:rPr>
              <a:t>by using the entire </a:t>
            </a:r>
            <a:r>
              <a:rPr lang="en-GB" sz="2000" b="1" dirty="0">
                <a:solidFill>
                  <a:schemeClr val="bg1"/>
                </a:solidFill>
              </a:rPr>
              <a:t>beam-limited</a:t>
            </a:r>
            <a:r>
              <a:rPr lang="en-GB" sz="2000" dirty="0">
                <a:solidFill>
                  <a:schemeClr val="bg1"/>
                </a:solidFill>
              </a:rPr>
              <a:t> along-track signal history (leading </a:t>
            </a:r>
            <a:r>
              <a:rPr lang="en-GB" sz="2000" dirty="0" smtClean="0">
                <a:solidFill>
                  <a:schemeClr val="bg1"/>
                </a:solidFill>
              </a:rPr>
              <a:t>+ trailing edge</a:t>
            </a:r>
            <a:r>
              <a:rPr lang="en-GB" sz="2000" dirty="0">
                <a:solidFill>
                  <a:schemeClr val="bg1"/>
                </a:solidFill>
              </a:rPr>
              <a:t>) </a:t>
            </a:r>
            <a:r>
              <a:rPr lang="en-GB" sz="2000" dirty="0" smtClean="0">
                <a:solidFill>
                  <a:schemeClr val="bg1"/>
                </a:solidFill>
              </a:rPr>
              <a:t>instead </a:t>
            </a:r>
            <a:r>
              <a:rPr lang="en-GB" sz="2000" dirty="0">
                <a:solidFill>
                  <a:schemeClr val="bg1"/>
                </a:solidFill>
              </a:rPr>
              <a:t>of only the small pulse limited </a:t>
            </a:r>
            <a:r>
              <a:rPr lang="en-GB" sz="2000" dirty="0" smtClean="0">
                <a:solidFill>
                  <a:schemeClr val="bg1"/>
                </a:solidFill>
              </a:rPr>
              <a:t>footprint (leading edge);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bg1"/>
                </a:solidFill>
              </a:rPr>
              <a:t>2</a:t>
            </a:r>
            <a:r>
              <a:rPr lang="en-GB" sz="2000" dirty="0">
                <a:solidFill>
                  <a:schemeClr val="bg1"/>
                </a:solidFill>
              </a:rPr>
              <a:t>) using the </a:t>
            </a:r>
            <a:r>
              <a:rPr lang="en-GB" sz="2000" b="1" dirty="0">
                <a:solidFill>
                  <a:srgbClr val="FFC000"/>
                </a:solidFill>
              </a:rPr>
              <a:t>Doppler selectivity </a:t>
            </a:r>
            <a:r>
              <a:rPr lang="en-GB" sz="2000" dirty="0">
                <a:solidFill>
                  <a:schemeClr val="bg1"/>
                </a:solidFill>
              </a:rPr>
              <a:t>to </a:t>
            </a:r>
            <a:r>
              <a:rPr lang="en-GB" sz="2000" dirty="0">
                <a:solidFill>
                  <a:srgbClr val="FFC000"/>
                </a:solidFill>
              </a:rPr>
              <a:t>decrease the extension of the footprint in along-track </a:t>
            </a:r>
            <a:r>
              <a:rPr lang="en-GB" sz="2000" dirty="0">
                <a:solidFill>
                  <a:schemeClr val="bg1"/>
                </a:solidFill>
              </a:rPr>
              <a:t>limiting also the influence of an increasing SWH. </a:t>
            </a:r>
            <a:endParaRPr lang="en-GB" sz="20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 descr="Risultati immagini per radar altimeter waveform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795" y="1181934"/>
            <a:ext cx="5679440" cy="4708981"/>
          </a:xfrm>
          <a:prstGeom prst="rect">
            <a:avLst/>
          </a:prstGeom>
          <a:noFill/>
          <a:extLst/>
        </p:spPr>
      </p:pic>
      <p:sp>
        <p:nvSpPr>
          <p:cNvPr id="5" name="TextBox 4"/>
          <p:cNvSpPr txBox="1"/>
          <p:nvPr/>
        </p:nvSpPr>
        <p:spPr>
          <a:xfrm>
            <a:off x="3556000" y="6079345"/>
            <a:ext cx="8829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</a:rPr>
              <a:t>Raney </a:t>
            </a:r>
            <a:r>
              <a:rPr lang="en-GB" sz="1000" dirty="0" smtClean="0">
                <a:solidFill>
                  <a:schemeClr val="bg1"/>
                </a:solidFill>
              </a:rPr>
              <a:t>R.K. </a:t>
            </a:r>
            <a:r>
              <a:rPr lang="en-GB" sz="1000" dirty="0">
                <a:solidFill>
                  <a:schemeClr val="bg1"/>
                </a:solidFill>
              </a:rPr>
              <a:t>(1998) The Delay/Doppler Radar Altimeter, </a:t>
            </a:r>
            <a:r>
              <a:rPr lang="en-GB" sz="1000" i="1" dirty="0">
                <a:solidFill>
                  <a:schemeClr val="bg1"/>
                </a:solidFill>
              </a:rPr>
              <a:t>IEEE T </a:t>
            </a:r>
            <a:r>
              <a:rPr lang="en-GB" sz="1000" i="1" dirty="0" err="1">
                <a:solidFill>
                  <a:schemeClr val="bg1"/>
                </a:solidFill>
              </a:rPr>
              <a:t>Geosci</a:t>
            </a:r>
            <a:r>
              <a:rPr lang="en-GB" sz="1000" i="1" dirty="0">
                <a:solidFill>
                  <a:schemeClr val="bg1"/>
                </a:solidFill>
              </a:rPr>
              <a:t> Remote</a:t>
            </a:r>
            <a:r>
              <a:rPr lang="en-GB" sz="1000" dirty="0">
                <a:solidFill>
                  <a:schemeClr val="bg1"/>
                </a:solidFill>
              </a:rPr>
              <a:t>, Vol. 36(5). https://doi.org/10.1109/36.718861</a:t>
            </a:r>
          </a:p>
          <a:p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3520" y="250254"/>
            <a:ext cx="10485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Delay/Doppler </a:t>
            </a:r>
            <a:r>
              <a:rPr lang="en-GB" sz="3200" dirty="0" smtClean="0">
                <a:solidFill>
                  <a:schemeClr val="bg1"/>
                </a:solidFill>
              </a:rPr>
              <a:t>Processing</a:t>
            </a:r>
            <a:endParaRPr lang="en-GB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74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" y="1052164"/>
            <a:ext cx="11964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000" b="1" dirty="0" smtClean="0">
                <a:solidFill>
                  <a:schemeClr val="bg1"/>
                </a:solidFill>
              </a:rPr>
              <a:t>Closed burst</a:t>
            </a:r>
            <a:r>
              <a:rPr lang="en-GB" sz="2000" dirty="0">
                <a:solidFill>
                  <a:schemeClr val="bg1"/>
                </a:solidFill>
              </a:rPr>
              <a:t>:</a:t>
            </a:r>
            <a:r>
              <a:rPr lang="en-GB" sz="2000" dirty="0" smtClean="0">
                <a:solidFill>
                  <a:schemeClr val="bg1"/>
                </a:solidFill>
              </a:rPr>
              <a:t> groups </a:t>
            </a:r>
            <a:r>
              <a:rPr lang="en-GB" sz="2000" dirty="0">
                <a:solidFill>
                  <a:schemeClr val="bg1"/>
                </a:solidFill>
              </a:rPr>
              <a:t>of transmitted </a:t>
            </a:r>
            <a:r>
              <a:rPr lang="en-GB" sz="2000" dirty="0" smtClean="0">
                <a:solidFill>
                  <a:schemeClr val="bg1"/>
                </a:solidFill>
              </a:rPr>
              <a:t>pulses (bursts) </a:t>
            </a:r>
            <a:r>
              <a:rPr lang="en-GB" sz="2000" dirty="0">
                <a:solidFill>
                  <a:schemeClr val="bg1"/>
                </a:solidFill>
              </a:rPr>
              <a:t>and their corresponding received backscattered signals are at disjoint (non-over-lapping) time windows</a:t>
            </a:r>
            <a:r>
              <a:rPr lang="en-GB" sz="2000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63273" y="5873078"/>
            <a:ext cx="6431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err="1">
                <a:solidFill>
                  <a:schemeClr val="bg1"/>
                </a:solidFill>
              </a:rPr>
              <a:t>Gommenginger</a:t>
            </a:r>
            <a:r>
              <a:rPr lang="en-GB" sz="800" dirty="0">
                <a:solidFill>
                  <a:schemeClr val="bg1"/>
                </a:solidFill>
              </a:rPr>
              <a:t> C, Martin-</a:t>
            </a:r>
            <a:r>
              <a:rPr lang="en-GB" sz="800" dirty="0" err="1">
                <a:solidFill>
                  <a:schemeClr val="bg1"/>
                </a:solidFill>
              </a:rPr>
              <a:t>Puig</a:t>
            </a:r>
            <a:r>
              <a:rPr lang="en-GB" sz="800" dirty="0">
                <a:solidFill>
                  <a:schemeClr val="bg1"/>
                </a:solidFill>
              </a:rPr>
              <a:t> C, </a:t>
            </a:r>
            <a:r>
              <a:rPr lang="en-GB" sz="800" dirty="0" err="1">
                <a:solidFill>
                  <a:schemeClr val="bg1"/>
                </a:solidFill>
              </a:rPr>
              <a:t>Amarouche</a:t>
            </a:r>
            <a:r>
              <a:rPr lang="en-GB" sz="800" dirty="0">
                <a:solidFill>
                  <a:schemeClr val="bg1"/>
                </a:solidFill>
              </a:rPr>
              <a:t> L, Raney RK (</a:t>
            </a:r>
            <a:r>
              <a:rPr lang="en-GB" sz="800" i="1" dirty="0">
                <a:solidFill>
                  <a:schemeClr val="bg1"/>
                </a:solidFill>
              </a:rPr>
              <a:t>2013) Review of State of Knowledge for SAR Altimetry over Ocean. Report of the </a:t>
            </a:r>
            <a:r>
              <a:rPr lang="en-GB" sz="800" i="1" dirty="0" err="1">
                <a:solidFill>
                  <a:schemeClr val="bg1"/>
                </a:solidFill>
              </a:rPr>
              <a:t>Eumetsat</a:t>
            </a:r>
            <a:r>
              <a:rPr lang="en-GB" sz="800" i="1" dirty="0">
                <a:solidFill>
                  <a:schemeClr val="bg1"/>
                </a:solidFill>
              </a:rPr>
              <a:t> Jason-CS SAR Mode Error Budget Study. Southampton, National Oceanography Centre, 57pp. (</a:t>
            </a:r>
            <a:r>
              <a:rPr lang="en-GB" sz="800" i="1" dirty="0" err="1">
                <a:solidFill>
                  <a:schemeClr val="bg1"/>
                </a:solidFill>
              </a:rPr>
              <a:t>Eumetsat</a:t>
            </a:r>
            <a:r>
              <a:rPr lang="en-GB" sz="800" i="1" dirty="0">
                <a:solidFill>
                  <a:schemeClr val="bg1"/>
                </a:solidFill>
              </a:rPr>
              <a:t> Reference </a:t>
            </a:r>
            <a:r>
              <a:rPr lang="en-GB" sz="800" i="1" dirty="0" err="1">
                <a:solidFill>
                  <a:schemeClr val="bg1"/>
                </a:solidFill>
              </a:rPr>
              <a:t>Eum</a:t>
            </a:r>
            <a:r>
              <a:rPr lang="en-GB" sz="800" i="1" dirty="0">
                <a:solidFill>
                  <a:schemeClr val="bg1"/>
                </a:solidFill>
              </a:rPr>
              <a:t>/</a:t>
            </a:r>
            <a:r>
              <a:rPr lang="en-GB" sz="800" i="1" dirty="0" err="1">
                <a:solidFill>
                  <a:schemeClr val="bg1"/>
                </a:solidFill>
              </a:rPr>
              <a:t>Rsp</a:t>
            </a:r>
            <a:r>
              <a:rPr lang="en-GB" sz="800" i="1" dirty="0">
                <a:solidFill>
                  <a:schemeClr val="bg1"/>
                </a:solidFill>
              </a:rPr>
              <a:t>/Rep/14/749304, Version 2.2) http://nora.nerc.ac.uk/507775/</a:t>
            </a:r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3520" y="216565"/>
            <a:ext cx="10485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</a:rPr>
              <a:t>Closed Burst transmission mode</a:t>
            </a:r>
            <a:endParaRPr lang="en-GB" sz="30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8153" t="27718" r="19279" b="34825"/>
          <a:stretch/>
        </p:blipFill>
        <p:spPr>
          <a:xfrm>
            <a:off x="223520" y="2394347"/>
            <a:ext cx="8237574" cy="2773969"/>
          </a:xfrm>
          <a:prstGeom prst="rect">
            <a:avLst/>
          </a:prstGeom>
        </p:spPr>
      </p:pic>
      <p:pic>
        <p:nvPicPr>
          <p:cNvPr id="8" name="Picture 3"/>
          <p:cNvPicPr>
            <a:picLocks noChangeAspect="1"/>
          </p:cNvPicPr>
          <p:nvPr/>
        </p:nvPicPr>
        <p:blipFill rotWithShape="1">
          <a:blip r:embed="rId3"/>
          <a:srcRect l="49491" t="20713" r="21446" b="14799"/>
          <a:stretch/>
        </p:blipFill>
        <p:spPr>
          <a:xfrm>
            <a:off x="8894553" y="2010874"/>
            <a:ext cx="3069782" cy="383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7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982" y="1026793"/>
            <a:ext cx="39259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Observed </a:t>
            </a:r>
            <a:r>
              <a:rPr lang="en-US" sz="1500" dirty="0" smtClean="0">
                <a:solidFill>
                  <a:schemeClr val="bg1"/>
                </a:solidFill>
              </a:rPr>
              <a:t>Doppler frequency shift:</a:t>
            </a:r>
            <a:endParaRPr lang="en-GB" sz="1500" dirty="0" smtClean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3520" y="216565"/>
            <a:ext cx="10485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</a:rPr>
              <a:t>Doppler Effect</a:t>
            </a:r>
            <a:endParaRPr lang="en-GB" sz="3000" dirty="0">
              <a:solidFill>
                <a:schemeClr val="bg1"/>
              </a:solidFill>
            </a:endParaRPr>
          </a:p>
        </p:txBody>
      </p:sp>
      <p:sp>
        <p:nvSpPr>
          <p:cNvPr id="7" name="Rettangolo 6"/>
          <p:cNvSpPr/>
          <p:nvPr/>
        </p:nvSpPr>
        <p:spPr>
          <a:xfrm>
            <a:off x="4945219" y="5532303"/>
            <a:ext cx="660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The </a:t>
            </a:r>
            <a:r>
              <a:rPr lang="en-US" sz="1600" dirty="0" smtClean="0">
                <a:solidFill>
                  <a:schemeClr val="bg1"/>
                </a:solidFill>
              </a:rPr>
              <a:t>Doppler </a:t>
            </a:r>
            <a:r>
              <a:rPr lang="en-US" sz="1600" dirty="0">
                <a:solidFill>
                  <a:schemeClr val="bg1"/>
                </a:solidFill>
              </a:rPr>
              <a:t>shift is null when the </a:t>
            </a:r>
            <a:r>
              <a:rPr lang="en-US" sz="1600" dirty="0" err="1" smtClean="0">
                <a:solidFill>
                  <a:schemeClr val="bg1"/>
                </a:solidFill>
              </a:rPr>
              <a:t>scatterer</a:t>
            </a:r>
            <a:r>
              <a:rPr lang="en-US" sz="1600" dirty="0" smtClean="0">
                <a:solidFill>
                  <a:schemeClr val="bg1"/>
                </a:solidFill>
              </a:rPr>
              <a:t> are in the same along track position, </a:t>
            </a:r>
            <a:r>
              <a:rPr lang="en-US" sz="1600" dirty="0">
                <a:solidFill>
                  <a:schemeClr val="bg1"/>
                </a:solidFill>
              </a:rPr>
              <a:t>as no relative movement exists.</a:t>
            </a: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20" y="3687599"/>
            <a:ext cx="3928085" cy="2074880"/>
          </a:xfrm>
          <a:prstGeom prst="rect">
            <a:avLst/>
          </a:prstGeom>
        </p:spPr>
      </p:pic>
      <p:pic>
        <p:nvPicPr>
          <p:cNvPr id="12" name="Doppler shift in wireless communication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57408" y="985520"/>
            <a:ext cx="7812672" cy="4394628"/>
          </a:xfrm>
          <a:prstGeom prst="rect">
            <a:avLst/>
          </a:prstGeom>
        </p:spPr>
      </p:pic>
      <p:pic>
        <p:nvPicPr>
          <p:cNvPr id="1026" name="Picture 2" descr="Afbeeldingsresultaat voor formula doppler frequency angl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68"/>
          <a:stretch/>
        </p:blipFill>
        <p:spPr bwMode="auto">
          <a:xfrm>
            <a:off x="617820" y="1449288"/>
            <a:ext cx="3079630" cy="181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/>
          <p:nvPr/>
        </p:nvSpPr>
        <p:spPr>
          <a:xfrm>
            <a:off x="7633626" y="6457548"/>
            <a:ext cx="33666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i="1" dirty="0" smtClean="0">
                <a:solidFill>
                  <a:schemeClr val="bg1"/>
                </a:solidFill>
              </a:rPr>
              <a:t>Video: </a:t>
            </a:r>
            <a:r>
              <a:rPr lang="en-GB" sz="1400" i="1" dirty="0" err="1" smtClean="0">
                <a:solidFill>
                  <a:schemeClr val="bg1"/>
                </a:solidFill>
              </a:rPr>
              <a:t>Prof.</a:t>
            </a:r>
            <a:r>
              <a:rPr lang="en-GB" sz="1400" i="1" dirty="0" smtClean="0">
                <a:solidFill>
                  <a:schemeClr val="bg1"/>
                </a:solidFill>
              </a:rPr>
              <a:t> E. </a:t>
            </a:r>
            <a:r>
              <a:rPr lang="en-GB" sz="1400" i="1" dirty="0" err="1" smtClean="0">
                <a:solidFill>
                  <a:schemeClr val="bg1"/>
                </a:solidFill>
              </a:rPr>
              <a:t>Riederer</a:t>
            </a:r>
            <a:r>
              <a:rPr lang="en-GB" sz="1400" i="1" dirty="0" smtClean="0">
                <a:solidFill>
                  <a:schemeClr val="bg1"/>
                </a:solidFill>
              </a:rPr>
              <a:t>  / YouTube</a:t>
            </a:r>
            <a:endParaRPr lang="en-GB" sz="1400" i="1" dirty="0"/>
          </a:p>
        </p:txBody>
      </p:sp>
    </p:spTree>
    <p:extLst>
      <p:ext uri="{BB962C8B-B14F-4D97-AF65-F5344CB8AC3E}">
        <p14:creationId xmlns:p14="http://schemas.microsoft.com/office/powerpoint/2010/main" val="109097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4582" y="1064365"/>
            <a:ext cx="574005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9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 </a:t>
            </a:r>
            <a:r>
              <a:rPr lang="en-GB" sz="1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Doppler </a:t>
            </a:r>
            <a:r>
              <a:rPr lang="en-GB" sz="19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shift is present in overflying a point (1) or, equivalently,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19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1" algn="just"/>
            <a:r>
              <a:rPr lang="en-GB" sz="19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during the acquisition of returns from several surface points located inside the antenna beam in different along-track positions (2).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19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9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Doppler processing </a:t>
            </a:r>
            <a:r>
              <a:rPr lang="it-IT" sz="19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allows</a:t>
            </a:r>
            <a:r>
              <a:rPr lang="it-IT" sz="19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to </a:t>
            </a:r>
            <a:r>
              <a:rPr lang="it-IT" sz="19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transform</a:t>
            </a:r>
            <a:r>
              <a:rPr lang="it-IT" sz="19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64 </a:t>
            </a:r>
            <a:r>
              <a:rPr lang="it-IT" sz="19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pulses</a:t>
            </a:r>
            <a:r>
              <a:rPr lang="it-IT" sz="19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in 64 </a:t>
            </a:r>
            <a:r>
              <a:rPr lang="it-IT" sz="19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beams</a:t>
            </a:r>
            <a:r>
              <a:rPr lang="it-IT" sz="19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for </a:t>
            </a:r>
            <a:r>
              <a:rPr lang="it-IT" sz="19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each</a:t>
            </a:r>
            <a:r>
              <a:rPr lang="it-IT" sz="19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sz="19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burst</a:t>
            </a:r>
            <a:r>
              <a:rPr lang="it-IT" sz="19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sz="19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transmission</a:t>
            </a:r>
            <a:r>
              <a:rPr lang="it-IT" sz="19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(2).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9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9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Once the </a:t>
            </a:r>
            <a:r>
              <a:rPr lang="it-IT" sz="19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surface</a:t>
            </a:r>
            <a:r>
              <a:rPr lang="it-IT" sz="19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sz="19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locations</a:t>
            </a:r>
            <a:r>
              <a:rPr lang="it-IT" sz="19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are </a:t>
            </a:r>
            <a:r>
              <a:rPr lang="it-IT" sz="19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identified</a:t>
            </a:r>
            <a:r>
              <a:rPr lang="it-IT" sz="19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it-IT" sz="19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beams</a:t>
            </a:r>
            <a:r>
              <a:rPr lang="it-IT" sz="19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from successive </a:t>
            </a:r>
            <a:r>
              <a:rPr lang="it-IT" sz="19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bursts</a:t>
            </a:r>
            <a:r>
              <a:rPr lang="it-IT" sz="19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are </a:t>
            </a:r>
            <a:r>
              <a:rPr lang="it-IT" sz="19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steered</a:t>
            </a:r>
            <a:r>
              <a:rPr lang="it-IT" sz="19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to </a:t>
            </a:r>
            <a:r>
              <a:rPr lang="it-IT" sz="19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surface</a:t>
            </a:r>
            <a:r>
              <a:rPr lang="it-IT" sz="19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sz="19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locations</a:t>
            </a:r>
            <a:r>
              <a:rPr lang="it-IT" sz="1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sz="19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and </a:t>
            </a:r>
            <a:r>
              <a:rPr lang="it-IT" sz="19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accumulated</a:t>
            </a:r>
            <a:r>
              <a:rPr lang="it-IT" sz="19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in </a:t>
            </a:r>
            <a:r>
              <a:rPr lang="it-IT" sz="1900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stacks</a:t>
            </a:r>
            <a:r>
              <a:rPr lang="it-IT" sz="19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it-IT" sz="1900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(1).</a:t>
            </a:r>
            <a:endParaRPr lang="en-US" sz="19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Picture 9"/>
          <p:cNvPicPr>
            <a:picLocks noChangeAspect="1"/>
          </p:cNvPicPr>
          <p:nvPr/>
        </p:nvPicPr>
        <p:blipFill rotWithShape="1">
          <a:blip r:embed="rId2"/>
          <a:srcRect l="67576"/>
          <a:stretch/>
        </p:blipFill>
        <p:spPr>
          <a:xfrm>
            <a:off x="5929733" y="1008529"/>
            <a:ext cx="3092858" cy="3032803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233" y="4268725"/>
            <a:ext cx="3928085" cy="2074880"/>
          </a:xfrm>
          <a:prstGeom prst="rect">
            <a:avLst/>
          </a:prstGeom>
        </p:spPr>
      </p:pic>
      <p:pic>
        <p:nvPicPr>
          <p:cNvPr id="13" name="Picture 8"/>
          <p:cNvPicPr>
            <a:picLocks noChangeAspect="1"/>
          </p:cNvPicPr>
          <p:nvPr/>
        </p:nvPicPr>
        <p:blipFill rotWithShape="1">
          <a:blip r:embed="rId4"/>
          <a:srcRect l="21123" t="56793" r="18289" b="41751"/>
          <a:stretch/>
        </p:blipFill>
        <p:spPr>
          <a:xfrm flipH="1" flipV="1">
            <a:off x="8016092" y="5995359"/>
            <a:ext cx="3374369" cy="1121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8172" r="15043" b="50008"/>
          <a:stretch/>
        </p:blipFill>
        <p:spPr>
          <a:xfrm>
            <a:off x="9105490" y="1014318"/>
            <a:ext cx="2914759" cy="30183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13307" y="3449634"/>
            <a:ext cx="592183" cy="4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1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41807" y="1207177"/>
            <a:ext cx="592183" cy="4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3520" y="216565"/>
            <a:ext cx="10485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</a:rPr>
              <a:t>Doppler Effect &amp; Radar Altimetry</a:t>
            </a:r>
            <a:endParaRPr lang="en-GB" sz="30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205126" y="6467939"/>
            <a:ext cx="27158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i="1" dirty="0" smtClean="0">
                <a:solidFill>
                  <a:schemeClr val="bg1"/>
                </a:solidFill>
              </a:rPr>
              <a:t>Credit: ESA SCOOP Project</a:t>
            </a:r>
            <a:endParaRPr lang="en-GB" sz="1400" i="1" dirty="0"/>
          </a:p>
        </p:txBody>
      </p:sp>
    </p:spTree>
    <p:extLst>
      <p:ext uri="{BB962C8B-B14F-4D97-AF65-F5344CB8AC3E}">
        <p14:creationId xmlns:p14="http://schemas.microsoft.com/office/powerpoint/2010/main" val="175823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A Presentation">
  <a:themeElements>
    <a:clrScheme name="Esa presentation 7">
      <a:dk1>
        <a:srgbClr val="000000"/>
      </a:dk1>
      <a:lt1>
        <a:srgbClr val="FFFFFF"/>
      </a:lt1>
      <a:dk2>
        <a:srgbClr val="747678"/>
      </a:dk2>
      <a:lt2>
        <a:srgbClr val="4D4F53"/>
      </a:lt2>
      <a:accent1>
        <a:srgbClr val="0098DB"/>
      </a:accent1>
      <a:accent2>
        <a:srgbClr val="D5D6D2"/>
      </a:accent2>
      <a:accent3>
        <a:srgbClr val="FFFFFF"/>
      </a:accent3>
      <a:accent4>
        <a:srgbClr val="000000"/>
      </a:accent4>
      <a:accent5>
        <a:srgbClr val="AACAEA"/>
      </a:accent5>
      <a:accent6>
        <a:srgbClr val="C1C2BE"/>
      </a:accent6>
      <a:hlink>
        <a:srgbClr val="8B8D8E"/>
      </a:hlink>
      <a:folHlink>
        <a:srgbClr val="9A9B9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sa presentation 1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338D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ADC5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2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98DB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CAEA"/>
        </a:accent5>
        <a:accent6>
          <a:srgbClr val="00783B"/>
        </a:accent6>
        <a:hlink>
          <a:srgbClr val="E37222"/>
        </a:hlink>
        <a:folHlink>
          <a:srgbClr val="0033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3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8542"/>
        </a:accent1>
        <a:accent2>
          <a:srgbClr val="003397"/>
        </a:accent2>
        <a:accent3>
          <a:srgbClr val="FFFFFF"/>
        </a:accent3>
        <a:accent4>
          <a:srgbClr val="404246"/>
        </a:accent4>
        <a:accent5>
          <a:srgbClr val="AAC2B0"/>
        </a:accent5>
        <a:accent6>
          <a:srgbClr val="002D88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4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E37222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FBCAB"/>
        </a:accent5>
        <a:accent6>
          <a:srgbClr val="00783B"/>
        </a:accent6>
        <a:hlink>
          <a:srgbClr val="00338D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5">
        <a:dk1>
          <a:srgbClr val="4D4F53"/>
        </a:dk1>
        <a:lt1>
          <a:srgbClr val="FFFFFF"/>
        </a:lt1>
        <a:dk2>
          <a:srgbClr val="00338D"/>
        </a:dk2>
        <a:lt2>
          <a:srgbClr val="000000"/>
        </a:lt2>
        <a:accent1>
          <a:srgbClr val="D0103A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4AAAE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6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338D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ADC5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7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98DB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AEA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8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854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2B0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9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E3722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FBCAB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10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D0103A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4AAAE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11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8B8D8E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C4C5C6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SA Presentation.potx" id="{4035F37E-B9D1-4636-97E4-60CF27A625BA}" vid="{04ACA1D1-02E6-4B19-B828-578536E30479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ESA Presentation</Template>
  <TotalTime>0</TotalTime>
  <Words>2289</Words>
  <Application>Microsoft Office PowerPoint</Application>
  <PresentationFormat>Widescreen</PresentationFormat>
  <Paragraphs>253</Paragraphs>
  <Slides>39</Slides>
  <Notes>26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MS PGothic</vt:lpstr>
      <vt:lpstr>Arial</vt:lpstr>
      <vt:lpstr>Calibri</vt:lpstr>
      <vt:lpstr>Cambria Math</vt:lpstr>
      <vt:lpstr>Helvetica-Oblique</vt:lpstr>
      <vt:lpstr>Times New Roman</vt:lpstr>
      <vt:lpstr>Verdana</vt:lpstr>
      <vt:lpstr>ESA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ESA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Communication Department</dc:creator>
  <cp:keywords/>
  <dc:description/>
  <cp:lastModifiedBy>Marco Restano</cp:lastModifiedBy>
  <cp:revision>1609</cp:revision>
  <cp:lastPrinted>2019-04-05T12:22:34Z</cp:lastPrinted>
  <dcterms:created xsi:type="dcterms:W3CDTF">2015-07-01T15:01:13Z</dcterms:created>
  <dcterms:modified xsi:type="dcterms:W3CDTF">2020-02-03T15:35:25Z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Title">
    <vt:lpwstr>ESA Presentation</vt:lpwstr>
  </property>
  <property fmtid="{D5CDD505-2E9C-101B-9397-08002B2CF9AE}" pid="3" name="PSubtitle">
    <vt:lpwstr>ESA Presentation</vt:lpwstr>
  </property>
  <property fmtid="{D5CDD505-2E9C-101B-9397-08002B2CF9AE}" pid="4" name="PAuthor">
    <vt:lpwstr/>
  </property>
  <property fmtid="{D5CDD505-2E9C-101B-9397-08002B2CF9AE}" pid="5" name="PPlace">
    <vt:lpwstr/>
  </property>
  <property fmtid="{D5CDD505-2E9C-101B-9397-08002B2CF9AE}" pid="6" name="PDate">
    <vt:lpwstr>DD/MM/YYYY</vt:lpwstr>
  </property>
  <property fmtid="{D5CDD505-2E9C-101B-9397-08002B2CF9AE}" pid="7" name="PProgramme">
    <vt:lpwstr/>
  </property>
  <property fmtid="{D5CDD505-2E9C-101B-9397-08002B2CF9AE}" pid="8" name="PEmail">
    <vt:lpwstr/>
  </property>
  <property fmtid="{D5CDD505-2E9C-101B-9397-08002B2CF9AE}" pid="9" name="PClassification">
    <vt:lpwstr>ESA UNCLASSIFIED – For Official Use</vt:lpwstr>
  </property>
  <property fmtid="{D5CDD505-2E9C-101B-9397-08002B2CF9AE}" pid="10" name="POptionButton1">
    <vt:bool>true</vt:bool>
  </property>
  <property fmtid="{D5CDD505-2E9C-101B-9397-08002B2CF9AE}" pid="11" name="POptionButton2">
    <vt:bool>true</vt:bool>
  </property>
  <property fmtid="{D5CDD505-2E9C-101B-9397-08002B2CF9AE}" pid="12" name="ESAVersion">
    <vt:lpwstr>4GV1.0</vt:lpwstr>
  </property>
  <property fmtid="{D5CDD505-2E9C-101B-9397-08002B2CF9AE}" pid="13" name="ShowESADialog1">
    <vt:bool>true</vt:bool>
  </property>
  <property fmtid="{D5CDD505-2E9C-101B-9397-08002B2CF9AE}" pid="14" name="Issue Date">
    <vt:filetime>2015-06-30T22:00:00Z</vt:filetime>
  </property>
  <property fmtid="{D5CDD505-2E9C-101B-9397-08002B2CF9AE}" pid="15" name="Document Type">
    <vt:lpwstr>HO - Handout / Presentation</vt:lpwstr>
  </property>
  <property fmtid="{D5CDD505-2E9C-101B-9397-08002B2CF9AE}" pid="16" name="Reference">
    <vt:lpwstr/>
  </property>
  <property fmtid="{D5CDD505-2E9C-101B-9397-08002B2CF9AE}" pid="17" name="Classification">
    <vt:lpwstr>ESA UNCLASSIFIED - For Official Use</vt:lpwstr>
  </property>
  <property fmtid="{D5CDD505-2E9C-101B-9397-08002B2CF9AE}" pid="18" name="Classification Caveat">
    <vt:lpwstr/>
  </property>
  <property fmtid="{D5CDD505-2E9C-101B-9397-08002B2CF9AE}" pid="19" name="Status">
    <vt:lpwstr/>
  </property>
  <property fmtid="{D5CDD505-2E9C-101B-9397-08002B2CF9AE}" pid="20" name="bmsSiteName">
    <vt:lpwstr/>
  </property>
  <property fmtid="{D5CDD505-2E9C-101B-9397-08002B2CF9AE}" pid="21" name="Originating Organisation">
    <vt:lpwstr/>
  </property>
  <property fmtid="{D5CDD505-2E9C-101B-9397-08002B2CF9AE}" pid="22" name="Distribution">
    <vt:lpwstr/>
  </property>
  <property fmtid="{D5CDD505-2E9C-101B-9397-08002B2CF9AE}" pid="23" name="bmsSitename2">
    <vt:lpwstr/>
  </property>
  <property fmtid="{D5CDD505-2E9C-101B-9397-08002B2CF9AE}" pid="24" name="bmsAddress">
    <vt:lpwstr/>
  </property>
  <property fmtid="{D5CDD505-2E9C-101B-9397-08002B2CF9AE}" pid="25" name="bmsPlace">
    <vt:lpwstr/>
  </property>
  <property fmtid="{D5CDD505-2E9C-101B-9397-08002B2CF9AE}" pid="26" name="bmsPhoneFax">
    <vt:lpwstr/>
  </property>
  <property fmtid="{D5CDD505-2E9C-101B-9397-08002B2CF9AE}" pid="27" name="Issue">
    <vt:i4>0</vt:i4>
  </property>
  <property fmtid="{D5CDD505-2E9C-101B-9397-08002B2CF9AE}" pid="28" name="Revision">
    <vt:i4>0</vt:i4>
  </property>
</Properties>
</file>